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42" r:id="rId2"/>
    <p:sldMasterId id="2147483754" r:id="rId3"/>
  </p:sldMasterIdLst>
  <p:notesMasterIdLst>
    <p:notesMasterId r:id="rId77"/>
  </p:notesMasterIdLst>
  <p:handoutMasterIdLst>
    <p:handoutMasterId r:id="rId78"/>
  </p:handoutMasterIdLst>
  <p:sldIdLst>
    <p:sldId id="359" r:id="rId4"/>
    <p:sldId id="296" r:id="rId5"/>
    <p:sldId id="506" r:id="rId6"/>
    <p:sldId id="443" r:id="rId7"/>
    <p:sldId id="447" r:id="rId8"/>
    <p:sldId id="436" r:id="rId9"/>
    <p:sldId id="508" r:id="rId10"/>
    <p:sldId id="459" r:id="rId11"/>
    <p:sldId id="262" r:id="rId12"/>
    <p:sldId id="479" r:id="rId13"/>
    <p:sldId id="480" r:id="rId14"/>
    <p:sldId id="263" r:id="rId15"/>
    <p:sldId id="437" r:id="rId16"/>
    <p:sldId id="481" r:id="rId17"/>
    <p:sldId id="267" r:id="rId18"/>
    <p:sldId id="482" r:id="rId19"/>
    <p:sldId id="501" r:id="rId20"/>
    <p:sldId id="509" r:id="rId21"/>
    <p:sldId id="462" r:id="rId22"/>
    <p:sldId id="464" r:id="rId23"/>
    <p:sldId id="483" r:id="rId24"/>
    <p:sldId id="466" r:id="rId25"/>
    <p:sldId id="507" r:id="rId26"/>
    <p:sldId id="484" r:id="rId27"/>
    <p:sldId id="461" r:id="rId28"/>
    <p:sldId id="510" r:id="rId29"/>
    <p:sldId id="460" r:id="rId30"/>
    <p:sldId id="511" r:id="rId31"/>
    <p:sldId id="274" r:id="rId32"/>
    <p:sldId id="514" r:id="rId33"/>
    <p:sldId id="515" r:id="rId34"/>
    <p:sldId id="270" r:id="rId35"/>
    <p:sldId id="500" r:id="rId36"/>
    <p:sldId id="485" r:id="rId37"/>
    <p:sldId id="276" r:id="rId38"/>
    <p:sldId id="277" r:id="rId39"/>
    <p:sldId id="308" r:id="rId40"/>
    <p:sldId id="486" r:id="rId41"/>
    <p:sldId id="487" r:id="rId42"/>
    <p:sldId id="278" r:id="rId43"/>
    <p:sldId id="408" r:id="rId44"/>
    <p:sldId id="471" r:id="rId45"/>
    <p:sldId id="504" r:id="rId46"/>
    <p:sldId id="489" r:id="rId47"/>
    <p:sldId id="280" r:id="rId48"/>
    <p:sldId id="478" r:id="rId49"/>
    <p:sldId id="474" r:id="rId50"/>
    <p:sldId id="490" r:id="rId51"/>
    <p:sldId id="355" r:id="rId52"/>
    <p:sldId id="476" r:id="rId53"/>
    <p:sldId id="491" r:id="rId54"/>
    <p:sldId id="505" r:id="rId55"/>
    <p:sldId id="377" r:id="rId56"/>
    <p:sldId id="495" r:id="rId57"/>
    <p:sldId id="369" r:id="rId58"/>
    <p:sldId id="405" r:id="rId59"/>
    <p:sldId id="516" r:id="rId60"/>
    <p:sldId id="497" r:id="rId61"/>
    <p:sldId id="358" r:id="rId62"/>
    <p:sldId id="371" r:id="rId63"/>
    <p:sldId id="372" r:id="rId64"/>
    <p:sldId id="392" r:id="rId65"/>
    <p:sldId id="433" r:id="rId66"/>
    <p:sldId id="375" r:id="rId67"/>
    <p:sldId id="373" r:id="rId68"/>
    <p:sldId id="440" r:id="rId69"/>
    <p:sldId id="517" r:id="rId70"/>
    <p:sldId id="499" r:id="rId71"/>
    <p:sldId id="503" r:id="rId72"/>
    <p:sldId id="513" r:id="rId73"/>
    <p:sldId id="477" r:id="rId74"/>
    <p:sldId id="502" r:id="rId75"/>
    <p:sldId id="512" r:id="rId7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D34817"/>
    <a:srgbClr val="1C3463"/>
    <a:srgbClr val="418AB3"/>
    <a:srgbClr val="878284"/>
    <a:srgbClr val="FAB907"/>
    <a:srgbClr val="FCC40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9" autoAdjust="0"/>
    <p:restoredTop sz="86441" autoAdjust="0"/>
  </p:normalViewPr>
  <p:slideViewPr>
    <p:cSldViewPr snapToGrid="0">
      <p:cViewPr varScale="1">
        <p:scale>
          <a:sx n="94" d="100"/>
          <a:sy n="94" d="100"/>
        </p:scale>
        <p:origin x="108" y="120"/>
      </p:cViewPr>
      <p:guideLst/>
    </p:cSldViewPr>
  </p:slideViewPr>
  <p:outlineViewPr>
    <p:cViewPr>
      <p:scale>
        <a:sx n="33" d="100"/>
        <a:sy n="33" d="100"/>
      </p:scale>
      <p:origin x="0" y="-50544"/>
    </p:cViewPr>
  </p:outlineViewPr>
  <p:notesTextViewPr>
    <p:cViewPr>
      <p:scale>
        <a:sx n="1" d="1"/>
        <a:sy n="1" d="1"/>
      </p:scale>
      <p:origin x="0" y="0"/>
    </p:cViewPr>
  </p:notesTextViewPr>
  <p:sorterViewPr>
    <p:cViewPr>
      <p:scale>
        <a:sx n="100" d="100"/>
        <a:sy n="100" d="100"/>
      </p:scale>
      <p:origin x="0" y="-6354"/>
    </p:cViewPr>
  </p:sorterViewPr>
  <p:notesViewPr>
    <p:cSldViewPr snapToGrid="0">
      <p:cViewPr varScale="1">
        <p:scale>
          <a:sx n="83" d="100"/>
          <a:sy n="83" d="100"/>
        </p:scale>
        <p:origin x="3894" y="9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commentAuthors" Target="commentAuthors.xml"/><Relationship Id="rId5" Type="http://schemas.openxmlformats.org/officeDocument/2006/relationships/slide" Target="slides/slide2.xml"/><Relationship Id="rId61" Type="http://schemas.openxmlformats.org/officeDocument/2006/relationships/slide" Target="slides/slide58.xml"/><Relationship Id="rId82" Type="http://schemas.openxmlformats.org/officeDocument/2006/relationships/theme" Target="theme/theme1.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notesMaster" Target="notesMasters/notesMaster1.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presProps" Target="presProps.xml"/><Relationship Id="rId3" Type="http://schemas.openxmlformats.org/officeDocument/2006/relationships/slideMaster" Target="slideMasters/slideMaster2.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handoutMaster" Target="handoutMasters/handoutMaster1.xml"/><Relationship Id="rId8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1.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B604F76-848B-4FBB-808E-D1A72D7366C8}"/>
              </a:ext>
            </a:extLst>
          </p:cNvPr>
          <p:cNvSpPr>
            <a:spLocks noGrp="1"/>
          </p:cNvSpPr>
          <p:nvPr>
            <p:ph type="hdr" sz="quarter"/>
          </p:nvPr>
        </p:nvSpPr>
        <p:spPr>
          <a:xfrm>
            <a:off x="1" y="0"/>
            <a:ext cx="3038475" cy="466726"/>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2CD953D-BEC5-46AA-A9E1-1818B79CF825}"/>
              </a:ext>
            </a:extLst>
          </p:cNvPr>
          <p:cNvSpPr>
            <a:spLocks noGrp="1"/>
          </p:cNvSpPr>
          <p:nvPr>
            <p:ph type="dt" sz="quarter" idx="1"/>
          </p:nvPr>
        </p:nvSpPr>
        <p:spPr>
          <a:xfrm>
            <a:off x="3970338" y="0"/>
            <a:ext cx="3038475" cy="466726"/>
          </a:xfrm>
          <a:prstGeom prst="rect">
            <a:avLst/>
          </a:prstGeom>
        </p:spPr>
        <p:txBody>
          <a:bodyPr vert="horz" lIns="91440" tIns="45720" rIns="91440" bIns="45720" rtlCol="0"/>
          <a:lstStyle>
            <a:lvl1pPr algn="r">
              <a:defRPr sz="1200"/>
            </a:lvl1pPr>
          </a:lstStyle>
          <a:p>
            <a:endParaRPr lang="en-US" dirty="0"/>
          </a:p>
        </p:txBody>
      </p:sp>
      <p:sp>
        <p:nvSpPr>
          <p:cNvPr id="4" name="Footer Placeholder 3">
            <a:extLst>
              <a:ext uri="{FF2B5EF4-FFF2-40B4-BE49-F238E27FC236}">
                <a16:creationId xmlns:a16="http://schemas.microsoft.com/office/drawing/2014/main" id="{CBE27ABC-3AB4-4D19-B14D-AA7EB1CA76FB}"/>
              </a:ext>
            </a:extLst>
          </p:cNvPr>
          <p:cNvSpPr>
            <a:spLocks noGrp="1"/>
          </p:cNvSpPr>
          <p:nvPr>
            <p:ph type="ftr" sz="quarter" idx="2"/>
          </p:nvPr>
        </p:nvSpPr>
        <p:spPr>
          <a:xfrm>
            <a:off x="1" y="8829676"/>
            <a:ext cx="3038475" cy="466726"/>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BA61338-9E22-4DD5-A7C4-8286B8DE7031}"/>
              </a:ext>
            </a:extLst>
          </p:cNvPr>
          <p:cNvSpPr>
            <a:spLocks noGrp="1"/>
          </p:cNvSpPr>
          <p:nvPr>
            <p:ph type="sldNum" sz="quarter" idx="3"/>
          </p:nvPr>
        </p:nvSpPr>
        <p:spPr>
          <a:xfrm>
            <a:off x="3970338" y="8829676"/>
            <a:ext cx="3038475" cy="466726"/>
          </a:xfrm>
          <a:prstGeom prst="rect">
            <a:avLst/>
          </a:prstGeom>
        </p:spPr>
        <p:txBody>
          <a:bodyPr vert="horz" lIns="91440" tIns="45720" rIns="91440" bIns="45720" rtlCol="0" anchor="b"/>
          <a:lstStyle>
            <a:lvl1pPr algn="r">
              <a:defRPr sz="1200"/>
            </a:lvl1pPr>
          </a:lstStyle>
          <a:p>
            <a:fld id="{FD4AC456-4A22-4D35-B363-BAFEA57CC6EF}" type="slidenum">
              <a:rPr lang="en-US" smtClean="0"/>
              <a:t>‹#›</a:t>
            </a:fld>
            <a:endParaRPr lang="en-US" dirty="0"/>
          </a:p>
        </p:txBody>
      </p:sp>
    </p:spTree>
    <p:extLst>
      <p:ext uri="{BB962C8B-B14F-4D97-AF65-F5344CB8AC3E}">
        <p14:creationId xmlns:p14="http://schemas.microsoft.com/office/powerpoint/2010/main" val="405751372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DB87534-C1E4-492D-B61A-E9C3D91C607F}" type="slidenum">
              <a:rPr lang="en-US" smtClean="0"/>
              <a:t>‹#›</a:t>
            </a:fld>
            <a:endParaRPr lang="en-US" dirty="0"/>
          </a:p>
        </p:txBody>
      </p:sp>
    </p:spTree>
    <p:extLst>
      <p:ext uri="{BB962C8B-B14F-4D97-AF65-F5344CB8AC3E}">
        <p14:creationId xmlns:p14="http://schemas.microsoft.com/office/powerpoint/2010/main" val="3632420725"/>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Charissa </a:t>
            </a:r>
          </a:p>
        </p:txBody>
      </p:sp>
      <p:sp>
        <p:nvSpPr>
          <p:cNvPr id="4" name="Slide Number Placeholder 3"/>
          <p:cNvSpPr>
            <a:spLocks noGrp="1"/>
          </p:cNvSpPr>
          <p:nvPr>
            <p:ph type="sldNum" sz="quarter" idx="10"/>
          </p:nvPr>
        </p:nvSpPr>
        <p:spPr/>
        <p:txBody>
          <a:bodyPr/>
          <a:lstStyle/>
          <a:p>
            <a:fld id="{069EC781-3611-490F-A0F9-757BEBA072C1}" type="slidenum">
              <a:rPr lang="en-US" smtClean="0"/>
              <a:pPr/>
              <a:t>1</a:t>
            </a:fld>
            <a:endParaRPr lang="en-US" dirty="0"/>
          </a:p>
        </p:txBody>
      </p:sp>
      <p:sp>
        <p:nvSpPr>
          <p:cNvPr id="5" name="Date Placeholder 4">
            <a:extLst>
              <a:ext uri="{FF2B5EF4-FFF2-40B4-BE49-F238E27FC236}">
                <a16:creationId xmlns:a16="http://schemas.microsoft.com/office/drawing/2014/main" id="{7B92018F-62C1-4744-87EF-A0D875B520C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5051790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Charlotte</a:t>
            </a:r>
          </a:p>
        </p:txBody>
      </p:sp>
      <p:sp>
        <p:nvSpPr>
          <p:cNvPr id="4" name="Slide Number Placeholder 3"/>
          <p:cNvSpPr>
            <a:spLocks noGrp="1"/>
          </p:cNvSpPr>
          <p:nvPr>
            <p:ph type="sldNum" sz="quarter" idx="10"/>
          </p:nvPr>
        </p:nvSpPr>
        <p:spPr/>
        <p:txBody>
          <a:bodyPr/>
          <a:lstStyle/>
          <a:p>
            <a:fld id="{069EC781-3611-490F-A0F9-757BEBA072C1}" type="slidenum">
              <a:rPr lang="en-US" smtClean="0"/>
              <a:pPr/>
              <a:t>10</a:t>
            </a:fld>
            <a:endParaRPr lang="en-US" dirty="0"/>
          </a:p>
        </p:txBody>
      </p:sp>
      <p:sp>
        <p:nvSpPr>
          <p:cNvPr id="5" name="Date Placeholder 4">
            <a:extLst>
              <a:ext uri="{FF2B5EF4-FFF2-40B4-BE49-F238E27FC236}">
                <a16:creationId xmlns:a16="http://schemas.microsoft.com/office/drawing/2014/main" id="{A5426C79-7895-4F00-8106-9691D3B3B75D}"/>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9911187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Charlotte</a:t>
            </a:r>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11</a:t>
            </a:fld>
            <a:endParaRPr lang="en-US" dirty="0"/>
          </a:p>
        </p:txBody>
      </p:sp>
    </p:spTree>
    <p:extLst>
      <p:ext uri="{BB962C8B-B14F-4D97-AF65-F5344CB8AC3E}">
        <p14:creationId xmlns:p14="http://schemas.microsoft.com/office/powerpoint/2010/main" val="4742410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Charlotte</a:t>
            </a:r>
          </a:p>
        </p:txBody>
      </p:sp>
      <p:sp>
        <p:nvSpPr>
          <p:cNvPr id="4" name="Slide Number Placeholder 3"/>
          <p:cNvSpPr>
            <a:spLocks noGrp="1"/>
          </p:cNvSpPr>
          <p:nvPr>
            <p:ph type="sldNum" sz="quarter" idx="10"/>
          </p:nvPr>
        </p:nvSpPr>
        <p:spPr/>
        <p:txBody>
          <a:bodyPr/>
          <a:lstStyle/>
          <a:p>
            <a:fld id="{069EC781-3611-490F-A0F9-757BEBA072C1}" type="slidenum">
              <a:rPr lang="en-US" smtClean="0"/>
              <a:pPr/>
              <a:t>12</a:t>
            </a:fld>
            <a:endParaRPr lang="en-US" dirty="0"/>
          </a:p>
        </p:txBody>
      </p:sp>
      <p:sp>
        <p:nvSpPr>
          <p:cNvPr id="5" name="Date Placeholder 4">
            <a:extLst>
              <a:ext uri="{FF2B5EF4-FFF2-40B4-BE49-F238E27FC236}">
                <a16:creationId xmlns:a16="http://schemas.microsoft.com/office/drawing/2014/main" id="{A5426C79-7895-4F00-8106-9691D3B3B75D}"/>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4673223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Charlotte</a:t>
            </a:r>
          </a:p>
          <a:p>
            <a:endParaRPr lang="en-US" dirty="0"/>
          </a:p>
          <a:p>
            <a:r>
              <a:rPr lang="en-US" dirty="0"/>
              <a:t>While some ad hoc committees, advisory boards or task forces may not be required to be open, they are encouraged to do so as a matter of good public policy. </a:t>
            </a:r>
          </a:p>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13</a:t>
            </a:fld>
            <a:endParaRPr lang="en-US" dirty="0"/>
          </a:p>
        </p:txBody>
      </p:sp>
      <p:sp>
        <p:nvSpPr>
          <p:cNvPr id="5" name="Date Placeholder 4">
            <a:extLst>
              <a:ext uri="{FF2B5EF4-FFF2-40B4-BE49-F238E27FC236}">
                <a16:creationId xmlns:a16="http://schemas.microsoft.com/office/drawing/2014/main" id="{9A1FF420-1A03-44C8-AB39-FB14024415B3}"/>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678775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Charissa</a:t>
            </a:r>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14</a:t>
            </a:fld>
            <a:endParaRPr lang="en-US" dirty="0"/>
          </a:p>
        </p:txBody>
      </p:sp>
    </p:spTree>
    <p:extLst>
      <p:ext uri="{BB962C8B-B14F-4D97-AF65-F5344CB8AC3E}">
        <p14:creationId xmlns:p14="http://schemas.microsoft.com/office/powerpoint/2010/main" val="7273871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Charissa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rPr>
              <a:t>“…a gathering in person or by electronic means, formal or informal, of a majority of the members of a governmental body where there is deliberation or action upon any matter within the scope of the governmental body’s policy–making duties.”	</a:t>
            </a:r>
          </a:p>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15</a:t>
            </a:fld>
            <a:endParaRPr lang="en-US" dirty="0"/>
          </a:p>
        </p:txBody>
      </p:sp>
      <p:sp>
        <p:nvSpPr>
          <p:cNvPr id="5" name="Date Placeholder 4">
            <a:extLst>
              <a:ext uri="{FF2B5EF4-FFF2-40B4-BE49-F238E27FC236}">
                <a16:creationId xmlns:a16="http://schemas.microsoft.com/office/drawing/2014/main" id="{8516C121-6558-48CF-88E6-1D9C81A3759D}"/>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2558925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Charissa</a:t>
            </a:r>
          </a:p>
          <a:p>
            <a:endParaRPr lang="en-US" dirty="0"/>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16</a:t>
            </a:fld>
            <a:endParaRPr lang="en-US" dirty="0"/>
          </a:p>
        </p:txBody>
      </p:sp>
    </p:spTree>
    <p:extLst>
      <p:ext uri="{BB962C8B-B14F-4D97-AF65-F5344CB8AC3E}">
        <p14:creationId xmlns:p14="http://schemas.microsoft.com/office/powerpoint/2010/main" val="25480285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Charissa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rPr>
              <a:t>To avoid deliberation outside of open session, the members of a governmental body should ensure they take in the information received and ask clarifying questions if needed, but avoid providing any commentary on the topic. </a:t>
            </a:r>
            <a:endParaRPr kumimoji="0" lang="en-US" sz="1050" b="0" i="0" u="none" strike="noStrike" kern="1200" cap="none" spc="0" normalizeH="0" baseline="0" noProof="0" dirty="0">
              <a:ln>
                <a:noFill/>
              </a:ln>
              <a:solidFill>
                <a:srgbClr val="262828"/>
              </a:solidFill>
              <a:effectLst/>
              <a:uLnTx/>
              <a:uFillTx/>
              <a:latin typeface="Arial" panose="020B0604020202020204"/>
              <a:ea typeface="+mn-ea"/>
              <a:cs typeface="+mn-cs"/>
            </a:endParaRPr>
          </a:p>
          <a:p>
            <a:endParaRPr lang="en-US" dirty="0"/>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17</a:t>
            </a:fld>
            <a:endParaRPr lang="en-US" dirty="0"/>
          </a:p>
        </p:txBody>
      </p:sp>
    </p:spTree>
    <p:extLst>
      <p:ext uri="{BB962C8B-B14F-4D97-AF65-F5344CB8AC3E}">
        <p14:creationId xmlns:p14="http://schemas.microsoft.com/office/powerpoint/2010/main" val="32093211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Charissa</a:t>
            </a:r>
          </a:p>
          <a:p>
            <a:endParaRPr lang="en-US" dirty="0"/>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18</a:t>
            </a:fld>
            <a:endParaRPr lang="en-US" dirty="0"/>
          </a:p>
        </p:txBody>
      </p:sp>
    </p:spTree>
    <p:extLst>
      <p:ext uri="{BB962C8B-B14F-4D97-AF65-F5344CB8AC3E}">
        <p14:creationId xmlns:p14="http://schemas.microsoft.com/office/powerpoint/2010/main" val="36960704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85750" marR="0" lvl="0" indent="-285750" algn="l" defTabSz="457200" rtl="0" eaLnBrk="1" fontAlgn="auto" latinLnBrk="0" hangingPunct="1">
              <a:lnSpc>
                <a:spcPct val="100000"/>
              </a:lnSpc>
              <a:spcBef>
                <a:spcPts val="0"/>
              </a:spcBef>
              <a:spcAft>
                <a:spcPts val="600"/>
              </a:spcAft>
              <a:buClrTx/>
              <a:buSzTx/>
              <a:buFontTx/>
              <a:buNone/>
              <a:tabLst/>
              <a:defRPr/>
            </a:pPr>
            <a:r>
              <a:rPr lang="en-US" dirty="0"/>
              <a:t>Charissa</a:t>
            </a:r>
          </a:p>
          <a:p>
            <a:pPr marL="285750" lvl="0" indent="-285750" defTabSz="457200">
              <a:lnSpc>
                <a:spcPct val="100000"/>
              </a:lnSpc>
              <a:spcBef>
                <a:spcPts val="0"/>
              </a:spcBef>
              <a:spcAft>
                <a:spcPts val="600"/>
              </a:spcAft>
              <a:buClrTx/>
              <a:buSzTx/>
              <a:defRPr/>
            </a:pPr>
            <a:endParaRPr lang="en-US" spc="0" dirty="0">
              <a:solidFill>
                <a:srgbClr val="000000"/>
              </a:solidFill>
            </a:endParaRPr>
          </a:p>
          <a:p>
            <a:pPr marL="285750" lvl="0" indent="-285750" defTabSz="457200">
              <a:lnSpc>
                <a:spcPct val="100000"/>
              </a:lnSpc>
              <a:spcBef>
                <a:spcPts val="0"/>
              </a:spcBef>
              <a:spcAft>
                <a:spcPts val="600"/>
              </a:spcAft>
              <a:buClrTx/>
              <a:buSzTx/>
              <a:defRPr/>
            </a:pPr>
            <a:r>
              <a:rPr lang="en-US" spc="0" dirty="0">
                <a:solidFill>
                  <a:srgbClr val="000000"/>
                </a:solidFill>
              </a:rPr>
              <a:t>The purpose of the law is to allow citizens to see how their officials arrive at a decision and to hear discussion and opinions. </a:t>
            </a:r>
          </a:p>
          <a:p>
            <a:pPr marL="285750" lvl="0" indent="-285750" defTabSz="457200">
              <a:lnSpc>
                <a:spcPct val="100000"/>
              </a:lnSpc>
              <a:spcBef>
                <a:spcPts val="0"/>
              </a:spcBef>
              <a:spcAft>
                <a:spcPts val="600"/>
              </a:spcAft>
              <a:buClrTx/>
              <a:buSzTx/>
              <a:defRPr/>
            </a:pPr>
            <a:r>
              <a:rPr lang="en-US" spc="0" dirty="0">
                <a:solidFill>
                  <a:srgbClr val="000000"/>
                </a:solidFill>
              </a:rPr>
              <a:t>Even retreats are public meetings if a quorum is present and policy is discussed.</a:t>
            </a:r>
          </a:p>
          <a:p>
            <a:pPr marL="285750" lvl="0" indent="-285750" defTabSz="457200">
              <a:lnSpc>
                <a:spcPct val="100000"/>
              </a:lnSpc>
              <a:spcBef>
                <a:spcPts val="0"/>
              </a:spcBef>
              <a:spcAft>
                <a:spcPts val="600"/>
              </a:spcAft>
              <a:buClrTx/>
              <a:buSzTx/>
              <a:defRPr/>
            </a:pPr>
            <a:endParaRPr lang="en-US" b="1" spc="0" dirty="0">
              <a:solidFill>
                <a:srgbClr val="000000"/>
              </a:solidFill>
            </a:endParaRPr>
          </a:p>
          <a:p>
            <a:pPr marL="285750" marR="0" lvl="0" indent="-285750" algn="l" defTabSz="457200" rtl="0" eaLnBrk="1" fontAlgn="auto" latinLnBrk="0" hangingPunct="1">
              <a:lnSpc>
                <a:spcPct val="100000"/>
              </a:lnSpc>
              <a:spcBef>
                <a:spcPts val="0"/>
              </a:spcBef>
              <a:spcAft>
                <a:spcPts val="600"/>
              </a:spcAft>
              <a:buClrTx/>
              <a:buSzTx/>
              <a:buFontTx/>
              <a:buNone/>
              <a:tabLst/>
              <a:defRPr/>
            </a:pPr>
            <a:r>
              <a:rPr lang="en-US" spc="0" dirty="0">
                <a:solidFill>
                  <a:srgbClr val="000000"/>
                </a:solidFill>
              </a:rPr>
              <a:t>Chapter 21 excludes events attended by members of a governmental body, such as social, political, and civic events, so long as the members avoid deliberation on policy issues within their policy-making duties and their attendance at the event is not to avoid the transparency requirements of the open meetings law.</a:t>
            </a:r>
          </a:p>
          <a:p>
            <a:pPr marL="285750" lvl="0" indent="-285750" defTabSz="457200">
              <a:lnSpc>
                <a:spcPct val="100000"/>
              </a:lnSpc>
              <a:spcBef>
                <a:spcPts val="0"/>
              </a:spcBef>
              <a:spcAft>
                <a:spcPts val="600"/>
              </a:spcAft>
              <a:buClrTx/>
              <a:buSzTx/>
              <a:defRPr/>
            </a:pPr>
            <a:endParaRPr lang="en-US" b="1" spc="0" dirty="0">
              <a:solidFill>
                <a:srgbClr val="000000"/>
              </a:solidFill>
            </a:endParaRP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6C7B91DD-54F0-4AF1-A2B8-BBEC115296CE}"/>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0771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Charissa</a:t>
            </a:r>
            <a:endParaRPr lang="en-US" b="1" dirty="0"/>
          </a:p>
        </p:txBody>
      </p:sp>
      <p:sp>
        <p:nvSpPr>
          <p:cNvPr id="4" name="Slide Number Placeholder 3"/>
          <p:cNvSpPr>
            <a:spLocks noGrp="1"/>
          </p:cNvSpPr>
          <p:nvPr>
            <p:ph type="sldNum" sz="quarter" idx="10"/>
          </p:nvPr>
        </p:nvSpPr>
        <p:spPr/>
        <p:txBody>
          <a:bodyPr/>
          <a:lstStyle/>
          <a:p>
            <a:pPr defTabSz="931774">
              <a:defRPr/>
            </a:pPr>
            <a:fld id="{069EC781-3611-490F-A0F9-757BEBA072C1}" type="slidenum">
              <a:rPr lang="en-US">
                <a:solidFill>
                  <a:prstClr val="black"/>
                </a:solidFill>
                <a:latin typeface="Calibri"/>
              </a:rPr>
              <a:pPr defTabSz="931774">
                <a:defRPr/>
              </a:pPr>
              <a:t>2</a:t>
            </a:fld>
            <a:endParaRPr lang="en-US" dirty="0">
              <a:solidFill>
                <a:prstClr val="black"/>
              </a:solidFill>
              <a:latin typeface="Calibri"/>
            </a:endParaRPr>
          </a:p>
        </p:txBody>
      </p:sp>
      <p:sp>
        <p:nvSpPr>
          <p:cNvPr id="5" name="Date Placeholder 4">
            <a:extLst>
              <a:ext uri="{FF2B5EF4-FFF2-40B4-BE49-F238E27FC236}">
                <a16:creationId xmlns:a16="http://schemas.microsoft.com/office/drawing/2014/main" id="{945650F0-48C3-4FDB-87FE-C9493F8AC2F7}"/>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787244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Charissa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00000"/>
                </a:solidFill>
              </a:rPr>
              <a:t>Persons serving on governmental bodies should be constantly aware that their activities are subject to public scrutiny and should avoid even the appearance of engaging in unauthorized meetings.</a:t>
            </a:r>
          </a:p>
          <a:p>
            <a:endParaRPr lang="en-US" dirty="0"/>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20</a:t>
            </a:fld>
            <a:endParaRPr lang="en-US" dirty="0"/>
          </a:p>
        </p:txBody>
      </p:sp>
    </p:spTree>
    <p:extLst>
      <p:ext uri="{BB962C8B-B14F-4D97-AF65-F5344CB8AC3E}">
        <p14:creationId xmlns:p14="http://schemas.microsoft.com/office/powerpoint/2010/main" val="5789441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Charissa</a:t>
            </a:r>
          </a:p>
          <a:p>
            <a:endParaRPr lang="en-US" dirty="0"/>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21</a:t>
            </a:fld>
            <a:endParaRPr lang="en-US" dirty="0"/>
          </a:p>
        </p:txBody>
      </p:sp>
    </p:spTree>
    <p:extLst>
      <p:ext uri="{BB962C8B-B14F-4D97-AF65-F5344CB8AC3E}">
        <p14:creationId xmlns:p14="http://schemas.microsoft.com/office/powerpoint/2010/main" val="12871430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Charissa</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910DA0EE-DD7B-4610-9793-10F9B0BE6912}"/>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27774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Charissa</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910DA0EE-DD7B-4610-9793-10F9B0BE6912}"/>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47620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Charlotte</a:t>
            </a:r>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24</a:t>
            </a:fld>
            <a:endParaRPr lang="en-US" dirty="0"/>
          </a:p>
        </p:txBody>
      </p:sp>
    </p:spTree>
    <p:extLst>
      <p:ext uri="{BB962C8B-B14F-4D97-AF65-F5344CB8AC3E}">
        <p14:creationId xmlns:p14="http://schemas.microsoft.com/office/powerpoint/2010/main" val="30661811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Charlotte</a:t>
            </a:r>
          </a:p>
          <a:p>
            <a:r>
              <a:rPr lang="en-US" dirty="0"/>
              <a:t>Example: Posting on a public board right before a building locks to the public may not be ‘accessible to the public’</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5CD20C3F-B6C8-46D8-8B7A-8D0C97041A6E}"/>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12945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Charlotte</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5CD20C3F-B6C8-46D8-8B7A-8D0C97041A6E}"/>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301891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Charlotte</a:t>
            </a:r>
          </a:p>
          <a:p>
            <a:pPr defTabSz="457200">
              <a:lnSpc>
                <a:spcPct val="100000"/>
              </a:lnSpc>
              <a:spcBef>
                <a:spcPts val="0"/>
              </a:spcBef>
              <a:spcAft>
                <a:spcPts val="0"/>
              </a:spcAft>
              <a:buClrTx/>
              <a:buSzTx/>
              <a:defRPr/>
            </a:pPr>
            <a:endParaRPr lang="en-US" sz="1800" b="0" i="0" u="none" strike="noStrike" baseline="0" dirty="0">
              <a:solidFill>
                <a:srgbClr val="000000"/>
              </a:solidFill>
              <a:latin typeface="Times New Roman" panose="02020603050405020304" pitchFamily="18" charset="0"/>
            </a:endParaRPr>
          </a:p>
          <a:p>
            <a:pPr defTabSz="457200">
              <a:lnSpc>
                <a:spcPct val="100000"/>
              </a:lnSpc>
              <a:spcBef>
                <a:spcPts val="0"/>
              </a:spcBef>
              <a:spcAft>
                <a:spcPts val="0"/>
              </a:spcAft>
              <a:buClrTx/>
              <a:buSzTx/>
              <a:defRPr/>
            </a:pPr>
            <a:r>
              <a:rPr lang="en-US" sz="1800" b="0" i="0" u="none" strike="noStrike" baseline="0" dirty="0">
                <a:solidFill>
                  <a:srgbClr val="000000"/>
                </a:solidFill>
                <a:latin typeface="Times New Roman" panose="02020603050405020304" pitchFamily="18" charset="0"/>
              </a:rPr>
              <a:t>Iowa Code § 21.4(1)(a) requires that a tentative agenda be provided “in a manner reasonably calculated to apprise the public” of matters to be discussed at a meeting. The Iowa Supreme Court has interpreted this language to require that advance notice be provided on an agenda for any item of discussion during the meeting, with the exception of “discussion and action on emergency items that are first ascertained</a:t>
            </a:r>
          </a:p>
          <a:p>
            <a:pPr defTabSz="457200">
              <a:lnSpc>
                <a:spcPct val="100000"/>
              </a:lnSpc>
              <a:spcBef>
                <a:spcPts val="0"/>
              </a:spcBef>
              <a:spcAft>
                <a:spcPts val="0"/>
              </a:spcAft>
              <a:buClrTx/>
              <a:buSzTx/>
              <a:defRPr/>
            </a:pPr>
            <a:endParaRPr lang="en-US" sz="1800" b="0" i="0" u="none" strike="noStrike" baseline="0" dirty="0">
              <a:solidFill>
                <a:srgbClr val="000000"/>
              </a:solidFill>
              <a:latin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solidFill>
                  <a:srgbClr val="000000"/>
                </a:solidFill>
              </a:rPr>
              <a:t>Minimal agendas such as “approval of old minutes, old business, new business” are not sufficient, nor is using the same agenda meeting after meeting.</a:t>
            </a:r>
          </a:p>
          <a:p>
            <a:pPr defTabSz="457200">
              <a:lnSpc>
                <a:spcPct val="100000"/>
              </a:lnSpc>
              <a:spcBef>
                <a:spcPts val="0"/>
              </a:spcBef>
              <a:spcAft>
                <a:spcPts val="0"/>
              </a:spcAft>
              <a:buClrTx/>
              <a:buSzTx/>
              <a:defRPr/>
            </a:pPr>
            <a:r>
              <a:rPr lang="en-US" sz="1800" b="0" i="0" u="none" strike="noStrike" baseline="0" dirty="0">
                <a:solidFill>
                  <a:srgbClr val="000000"/>
                </a:solidFill>
                <a:latin typeface="Times New Roman" panose="02020603050405020304" pitchFamily="18" charset="0"/>
              </a:rPr>
              <a:t> at a meeting for which proper notice was given,” which cannot “be reasonably deferred to a later meeting.” </a:t>
            </a:r>
            <a:r>
              <a:rPr lang="en-US" sz="1800" b="0" i="1" u="none" strike="noStrike" baseline="0" dirty="0">
                <a:solidFill>
                  <a:srgbClr val="000000"/>
                </a:solidFill>
                <a:latin typeface="Times New Roman" panose="02020603050405020304" pitchFamily="18" charset="0"/>
              </a:rPr>
              <a:t>KCOB/KLVN, Inc. v. Jasper </a:t>
            </a:r>
            <a:r>
              <a:rPr lang="en-US" sz="1800" b="0" i="1" u="none" strike="noStrike" baseline="0" dirty="0" err="1">
                <a:solidFill>
                  <a:srgbClr val="000000"/>
                </a:solidFill>
                <a:latin typeface="Times New Roman" panose="02020603050405020304" pitchFamily="18" charset="0"/>
              </a:rPr>
              <a:t>Cnty</a:t>
            </a:r>
            <a:r>
              <a:rPr lang="en-US" sz="1800" b="0" i="1" u="none" strike="noStrike" baseline="0" dirty="0">
                <a:solidFill>
                  <a:srgbClr val="000000"/>
                </a:solidFill>
                <a:latin typeface="Times New Roman" panose="02020603050405020304" pitchFamily="18" charset="0"/>
              </a:rPr>
              <a:t>. Bd. of </a:t>
            </a:r>
            <a:r>
              <a:rPr lang="en-US" sz="1800" b="0" i="1" u="none" strike="noStrike" baseline="0" dirty="0" err="1">
                <a:solidFill>
                  <a:srgbClr val="000000"/>
                </a:solidFill>
                <a:latin typeface="Times New Roman" panose="02020603050405020304" pitchFamily="18" charset="0"/>
              </a:rPr>
              <a:t>Sup’rs</a:t>
            </a:r>
            <a:r>
              <a:rPr lang="en-US" sz="1800" b="0" i="0" u="none" strike="noStrike" baseline="0" dirty="0">
                <a:solidFill>
                  <a:srgbClr val="000000"/>
                </a:solidFill>
                <a:latin typeface="Times New Roman" panose="02020603050405020304" pitchFamily="18" charset="0"/>
              </a:rPr>
              <a:t>, 473 N.W.2d 171, 174 (Iowa 1991). </a:t>
            </a: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87F3B64E-7E36-4422-939E-BAC506C5A853}"/>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10315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Charlotte</a:t>
            </a:r>
          </a:p>
          <a:p>
            <a:pPr defTabSz="457200">
              <a:lnSpc>
                <a:spcPct val="100000"/>
              </a:lnSpc>
              <a:spcBef>
                <a:spcPts val="0"/>
              </a:spcBef>
              <a:spcAft>
                <a:spcPts val="0"/>
              </a:spcAft>
              <a:buClrTx/>
              <a:buSzTx/>
              <a:defRPr/>
            </a:pPr>
            <a:endParaRPr lang="en-US" dirty="0">
              <a:solidFill>
                <a:srgbClr val="000000"/>
              </a:solidFill>
            </a:endParaRPr>
          </a:p>
          <a:p>
            <a:pPr marL="0" lvl="0" indent="0" defTabSz="457200">
              <a:lnSpc>
                <a:spcPct val="100000"/>
              </a:lnSpc>
              <a:spcBef>
                <a:spcPts val="0"/>
              </a:spcBef>
              <a:spcAft>
                <a:spcPts val="0"/>
              </a:spcAft>
              <a:buClrTx/>
              <a:buSzTx/>
              <a:buNone/>
              <a:defRPr/>
            </a:pPr>
            <a:r>
              <a:rPr lang="en-US" dirty="0">
                <a:solidFill>
                  <a:srgbClr val="000000"/>
                </a:solidFill>
              </a:rPr>
              <a:t>This includes matters raised in public comment – members may consider information from the public, but may not add it to the agenda for action</a:t>
            </a:r>
          </a:p>
          <a:p>
            <a:pPr marL="0" lvl="0" indent="0" defTabSz="457200">
              <a:lnSpc>
                <a:spcPct val="100000"/>
              </a:lnSpc>
              <a:spcBef>
                <a:spcPts val="0"/>
              </a:spcBef>
              <a:spcAft>
                <a:spcPts val="0"/>
              </a:spcAft>
              <a:buClrTx/>
              <a:buSzTx/>
              <a:buNone/>
              <a:defRPr/>
            </a:pPr>
            <a:endParaRPr lang="en-US" dirty="0">
              <a:solidFill>
                <a:srgbClr val="000000"/>
              </a:solidFill>
            </a:endParaRPr>
          </a:p>
          <a:p>
            <a:pPr marL="0" lvl="0" indent="0" defTabSz="457200">
              <a:lnSpc>
                <a:spcPct val="100000"/>
              </a:lnSpc>
              <a:spcBef>
                <a:spcPts val="0"/>
              </a:spcBef>
              <a:spcAft>
                <a:spcPts val="0"/>
              </a:spcAft>
              <a:buClrTx/>
              <a:buSzTx/>
              <a:buNone/>
              <a:defRPr/>
            </a:pPr>
            <a:r>
              <a:rPr lang="en-US" dirty="0">
                <a:solidFill>
                  <a:srgbClr val="000000"/>
                </a:solidFill>
              </a:rPr>
              <a:t>An emergency typically includes health and safety or significant financial loss, but if action can reasonably be deferred to allow for notice of the matter, it should be.</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87F3B64E-7E36-4422-939E-BAC506C5A853}"/>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6135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Charlotte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rPr>
              <a:t>Minutes should be used to document the official actions of a governmental body.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C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C00000"/>
                </a:solidFill>
              </a:rPr>
              <a:t>When recording votes, the votes by each member must be noted individually but a unanimous vote can be so noted as long as all present vote.</a:t>
            </a:r>
          </a:p>
          <a:p>
            <a:endParaRPr lang="en-US" sz="1200" dirty="0">
              <a:solidFill>
                <a:srgbClr val="000000"/>
              </a:solidFill>
            </a:endParaRPr>
          </a:p>
          <a:p>
            <a:r>
              <a:rPr lang="en-US" sz="1200" dirty="0">
                <a:solidFill>
                  <a:srgbClr val="000000"/>
                </a:solidFill>
              </a:rPr>
              <a:t>Although not a substitute to publishing, minutes can also be made available online.</a:t>
            </a:r>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29</a:t>
            </a:fld>
            <a:endParaRPr lang="en-US" dirty="0"/>
          </a:p>
        </p:txBody>
      </p:sp>
      <p:sp>
        <p:nvSpPr>
          <p:cNvPr id="5" name="Date Placeholder 4">
            <a:extLst>
              <a:ext uri="{FF2B5EF4-FFF2-40B4-BE49-F238E27FC236}">
                <a16:creationId xmlns:a16="http://schemas.microsoft.com/office/drawing/2014/main" id="{BE67CFA3-8923-48FB-A44C-222737C110F0}"/>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3428992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Charissa</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DB87534-C1E4-492D-B61A-E9C3D91C607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B722CE4E-C663-41A9-B186-C30AD2D6B3B0}"/>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750523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Charlotte</a:t>
            </a:r>
          </a:p>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30</a:t>
            </a:fld>
            <a:endParaRPr lang="en-US" dirty="0"/>
          </a:p>
        </p:txBody>
      </p:sp>
      <p:sp>
        <p:nvSpPr>
          <p:cNvPr id="5" name="Date Placeholder 4">
            <a:extLst>
              <a:ext uri="{FF2B5EF4-FFF2-40B4-BE49-F238E27FC236}">
                <a16:creationId xmlns:a16="http://schemas.microsoft.com/office/drawing/2014/main" id="{0F3D1467-6EE1-4B6E-9CAA-1CEC8FCE82E4}"/>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4793620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Charlotte</a:t>
            </a:r>
          </a:p>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31</a:t>
            </a:fld>
            <a:endParaRPr lang="en-US" dirty="0"/>
          </a:p>
        </p:txBody>
      </p:sp>
      <p:sp>
        <p:nvSpPr>
          <p:cNvPr id="5" name="Date Placeholder 4">
            <a:extLst>
              <a:ext uri="{FF2B5EF4-FFF2-40B4-BE49-F238E27FC236}">
                <a16:creationId xmlns:a16="http://schemas.microsoft.com/office/drawing/2014/main" id="{0F3D1467-6EE1-4B6E-9CAA-1CEC8FCE82E4}"/>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3710751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Charlotte</a:t>
            </a:r>
          </a:p>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32</a:t>
            </a:fld>
            <a:endParaRPr lang="en-US" dirty="0"/>
          </a:p>
        </p:txBody>
      </p:sp>
      <p:sp>
        <p:nvSpPr>
          <p:cNvPr id="5" name="Date Placeholder 4">
            <a:extLst>
              <a:ext uri="{FF2B5EF4-FFF2-40B4-BE49-F238E27FC236}">
                <a16:creationId xmlns:a16="http://schemas.microsoft.com/office/drawing/2014/main" id="{0F3D1467-6EE1-4B6E-9CAA-1CEC8FCE82E4}"/>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45089027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Charlotte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rPr>
              <a:t>Time or location can be less convenient for good cause such a place or time is impossible or impracticable.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rPr>
              <a:t>Special access to the meeting may be granted to persons with disabilities.</a:t>
            </a:r>
          </a:p>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33</a:t>
            </a:fld>
            <a:endParaRPr lang="en-US" dirty="0"/>
          </a:p>
        </p:txBody>
      </p:sp>
      <p:sp>
        <p:nvSpPr>
          <p:cNvPr id="5" name="Date Placeholder 4">
            <a:extLst>
              <a:ext uri="{FF2B5EF4-FFF2-40B4-BE49-F238E27FC236}">
                <a16:creationId xmlns:a16="http://schemas.microsoft.com/office/drawing/2014/main" id="{0F3D1467-6EE1-4B6E-9CAA-1CEC8FCE82E4}"/>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94902514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Charissa</a:t>
            </a:r>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34</a:t>
            </a:fld>
            <a:endParaRPr lang="en-US" dirty="0"/>
          </a:p>
        </p:txBody>
      </p:sp>
    </p:spTree>
    <p:extLst>
      <p:ext uri="{BB962C8B-B14F-4D97-AF65-F5344CB8AC3E}">
        <p14:creationId xmlns:p14="http://schemas.microsoft.com/office/powerpoint/2010/main" val="306957131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Charissa</a:t>
            </a:r>
          </a:p>
        </p:txBody>
      </p:sp>
      <p:sp>
        <p:nvSpPr>
          <p:cNvPr id="4" name="Slide Number Placeholder 3"/>
          <p:cNvSpPr>
            <a:spLocks noGrp="1"/>
          </p:cNvSpPr>
          <p:nvPr>
            <p:ph type="sldNum" sz="quarter" idx="10"/>
          </p:nvPr>
        </p:nvSpPr>
        <p:spPr/>
        <p:txBody>
          <a:bodyPr/>
          <a:lstStyle/>
          <a:p>
            <a:fld id="{069EC781-3611-490F-A0F9-757BEBA072C1}" type="slidenum">
              <a:rPr lang="en-US" smtClean="0"/>
              <a:pPr/>
              <a:t>35</a:t>
            </a:fld>
            <a:endParaRPr lang="en-US" dirty="0"/>
          </a:p>
        </p:txBody>
      </p:sp>
      <p:sp>
        <p:nvSpPr>
          <p:cNvPr id="5" name="Date Placeholder 4">
            <a:extLst>
              <a:ext uri="{FF2B5EF4-FFF2-40B4-BE49-F238E27FC236}">
                <a16:creationId xmlns:a16="http://schemas.microsoft.com/office/drawing/2014/main" id="{B2CCB65F-9FA4-4EE1-98F1-F60ACAC7D3F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95276474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Charissa</a:t>
            </a:r>
          </a:p>
        </p:txBody>
      </p:sp>
      <p:sp>
        <p:nvSpPr>
          <p:cNvPr id="4" name="Slide Number Placeholder 3"/>
          <p:cNvSpPr>
            <a:spLocks noGrp="1"/>
          </p:cNvSpPr>
          <p:nvPr>
            <p:ph type="sldNum" sz="quarter" idx="10"/>
          </p:nvPr>
        </p:nvSpPr>
        <p:spPr/>
        <p:txBody>
          <a:bodyPr/>
          <a:lstStyle/>
          <a:p>
            <a:fld id="{069EC781-3611-490F-A0F9-757BEBA072C1}" type="slidenum">
              <a:rPr lang="en-US" smtClean="0"/>
              <a:pPr/>
              <a:t>36</a:t>
            </a:fld>
            <a:endParaRPr lang="en-US" dirty="0"/>
          </a:p>
        </p:txBody>
      </p:sp>
      <p:sp>
        <p:nvSpPr>
          <p:cNvPr id="5" name="Date Placeholder 4">
            <a:extLst>
              <a:ext uri="{FF2B5EF4-FFF2-40B4-BE49-F238E27FC236}">
                <a16:creationId xmlns:a16="http://schemas.microsoft.com/office/drawing/2014/main" id="{6A722B9C-5CD7-4EE7-9009-DEBFAC97C944}"/>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66792837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Charissa</a:t>
            </a:r>
          </a:p>
        </p:txBody>
      </p:sp>
      <p:sp>
        <p:nvSpPr>
          <p:cNvPr id="4" name="Slide Number Placeholder 3"/>
          <p:cNvSpPr>
            <a:spLocks noGrp="1"/>
          </p:cNvSpPr>
          <p:nvPr>
            <p:ph type="sldNum" sz="quarter" idx="10"/>
          </p:nvPr>
        </p:nvSpPr>
        <p:spPr/>
        <p:txBody>
          <a:bodyPr/>
          <a:lstStyle/>
          <a:p>
            <a:fld id="{069EC781-3611-490F-A0F9-757BEBA072C1}" type="slidenum">
              <a:rPr lang="en-US" smtClean="0"/>
              <a:pPr/>
              <a:t>37</a:t>
            </a:fld>
            <a:endParaRPr lang="en-US" dirty="0"/>
          </a:p>
        </p:txBody>
      </p:sp>
      <p:sp>
        <p:nvSpPr>
          <p:cNvPr id="5" name="Date Placeholder 4">
            <a:extLst>
              <a:ext uri="{FF2B5EF4-FFF2-40B4-BE49-F238E27FC236}">
                <a16:creationId xmlns:a16="http://schemas.microsoft.com/office/drawing/2014/main" id="{2C0A91F0-B29A-4E89-88BF-6CAE66F28A9C}"/>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66261726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Charissa</a:t>
            </a:r>
            <a:r>
              <a:rPr lang="en-US" sz="1200" dirty="0">
                <a:solidFill>
                  <a:srgbClr val="000000"/>
                </a:solidFill>
              </a:rPr>
              <a:t>. </a:t>
            </a:r>
          </a:p>
          <a:p>
            <a:endParaRPr lang="en-US" sz="1200" dirty="0">
              <a:solidFill>
                <a:srgbClr val="000000"/>
              </a:solidFill>
            </a:endParaRPr>
          </a:p>
          <a:p>
            <a:r>
              <a:rPr lang="en-US" sz="1200" dirty="0">
                <a:solidFill>
                  <a:srgbClr val="000000"/>
                </a:solidFill>
              </a:rPr>
              <a:t>For #9: The minutes and audio recording of the closed session shall be made available when the transaction is dropped or completed. This section may require retention of the closed session records longer than as required in Iowa Code section 21.5.</a:t>
            </a:r>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38</a:t>
            </a:fld>
            <a:endParaRPr lang="en-US" dirty="0"/>
          </a:p>
        </p:txBody>
      </p:sp>
      <p:sp>
        <p:nvSpPr>
          <p:cNvPr id="5" name="Date Placeholder 4">
            <a:extLst>
              <a:ext uri="{FF2B5EF4-FFF2-40B4-BE49-F238E27FC236}">
                <a16:creationId xmlns:a16="http://schemas.microsoft.com/office/drawing/2014/main" id="{2C0A91F0-B29A-4E89-88BF-6CAE66F28A9C}"/>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94835738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Charissa</a:t>
            </a:r>
          </a:p>
        </p:txBody>
      </p:sp>
      <p:sp>
        <p:nvSpPr>
          <p:cNvPr id="4" name="Slide Number Placeholder 3"/>
          <p:cNvSpPr>
            <a:spLocks noGrp="1"/>
          </p:cNvSpPr>
          <p:nvPr>
            <p:ph type="sldNum" sz="quarter" idx="10"/>
          </p:nvPr>
        </p:nvSpPr>
        <p:spPr/>
        <p:txBody>
          <a:bodyPr/>
          <a:lstStyle/>
          <a:p>
            <a:fld id="{069EC781-3611-490F-A0F9-757BEBA072C1}" type="slidenum">
              <a:rPr lang="en-US" smtClean="0"/>
              <a:pPr/>
              <a:t>39</a:t>
            </a:fld>
            <a:endParaRPr lang="en-US" dirty="0"/>
          </a:p>
        </p:txBody>
      </p:sp>
      <p:sp>
        <p:nvSpPr>
          <p:cNvPr id="5" name="Date Placeholder 4">
            <a:extLst>
              <a:ext uri="{FF2B5EF4-FFF2-40B4-BE49-F238E27FC236}">
                <a16:creationId xmlns:a16="http://schemas.microsoft.com/office/drawing/2014/main" id="{2C0A91F0-B29A-4E89-88BF-6CAE66F28A9C}"/>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794313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Charissa</a:t>
            </a:r>
          </a:p>
        </p:txBody>
      </p:sp>
      <p:sp>
        <p:nvSpPr>
          <p:cNvPr id="4" name="Slide Number Placeholder 3"/>
          <p:cNvSpPr>
            <a:spLocks noGrp="1"/>
          </p:cNvSpPr>
          <p:nvPr>
            <p:ph type="sldNum" sz="quarter" idx="10"/>
          </p:nvPr>
        </p:nvSpPr>
        <p:spPr/>
        <p:txBody>
          <a:bodyPr/>
          <a:lstStyle/>
          <a:p>
            <a:pPr defTabSz="931774">
              <a:defRPr/>
            </a:pPr>
            <a:fld id="{069EC781-3611-490F-A0F9-757BEBA072C1}" type="slidenum">
              <a:rPr lang="en-US">
                <a:solidFill>
                  <a:prstClr val="black"/>
                </a:solidFill>
                <a:latin typeface="Calibri"/>
              </a:rPr>
              <a:pPr defTabSz="931774">
                <a:defRPr/>
              </a:pPr>
              <a:t>4</a:t>
            </a:fld>
            <a:endParaRPr lang="en-US" dirty="0">
              <a:solidFill>
                <a:prstClr val="black"/>
              </a:solidFill>
              <a:latin typeface="Calibri"/>
            </a:endParaRPr>
          </a:p>
        </p:txBody>
      </p:sp>
      <p:sp>
        <p:nvSpPr>
          <p:cNvPr id="5" name="Date Placeholder 4">
            <a:extLst>
              <a:ext uri="{FF2B5EF4-FFF2-40B4-BE49-F238E27FC236}">
                <a16:creationId xmlns:a16="http://schemas.microsoft.com/office/drawing/2014/main" id="{E1891AD8-324C-42AB-BBE4-2323163B0A9E}"/>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97633016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Charissa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00000"/>
                </a:solidFill>
              </a:rPr>
              <a:t>Members may get access to the closed session recording and minutes if they were absent, but otherwise would have access.</a:t>
            </a:r>
          </a:p>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40</a:t>
            </a:fld>
            <a:endParaRPr lang="en-US" dirty="0"/>
          </a:p>
        </p:txBody>
      </p:sp>
      <p:sp>
        <p:nvSpPr>
          <p:cNvPr id="5" name="Date Placeholder 4">
            <a:extLst>
              <a:ext uri="{FF2B5EF4-FFF2-40B4-BE49-F238E27FC236}">
                <a16:creationId xmlns:a16="http://schemas.microsoft.com/office/drawing/2014/main" id="{4D9B2C97-B8F5-4343-B0A9-6A27C8549B47}"/>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60999550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Charissa</a:t>
            </a:r>
          </a:p>
        </p:txBody>
      </p:sp>
      <p:sp>
        <p:nvSpPr>
          <p:cNvPr id="4" name="Slide Number Placeholder 3"/>
          <p:cNvSpPr>
            <a:spLocks noGrp="1"/>
          </p:cNvSpPr>
          <p:nvPr>
            <p:ph type="sldNum" sz="quarter" idx="5"/>
          </p:nvPr>
        </p:nvSpPr>
        <p:spPr/>
        <p:txBody>
          <a:bodyPr/>
          <a:lstStyle/>
          <a:p>
            <a:fld id="{2DB87534-C1E4-492D-B61A-E9C3D91C607F}" type="slidenum">
              <a:rPr lang="en-US" smtClean="0"/>
              <a:t>41</a:t>
            </a:fld>
            <a:endParaRPr lang="en-US" dirty="0"/>
          </a:p>
        </p:txBody>
      </p:sp>
      <p:sp>
        <p:nvSpPr>
          <p:cNvPr id="5" name="Date Placeholder 4">
            <a:extLst>
              <a:ext uri="{FF2B5EF4-FFF2-40B4-BE49-F238E27FC236}">
                <a16:creationId xmlns:a16="http://schemas.microsoft.com/office/drawing/2014/main" id="{7708D301-A9A1-4DB0-A1DA-C0A57F4BB242}"/>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34468096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Charlotte</a:t>
            </a:r>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42</a:t>
            </a:fld>
            <a:endParaRPr lang="en-US" dirty="0"/>
          </a:p>
        </p:txBody>
      </p:sp>
    </p:spTree>
    <p:extLst>
      <p:ext uri="{BB962C8B-B14F-4D97-AF65-F5344CB8AC3E}">
        <p14:creationId xmlns:p14="http://schemas.microsoft.com/office/powerpoint/2010/main" val="210482532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Charlotte</a:t>
            </a:r>
          </a:p>
        </p:txBody>
      </p:sp>
      <p:sp>
        <p:nvSpPr>
          <p:cNvPr id="4" name="Slide Number Placeholder 3"/>
          <p:cNvSpPr>
            <a:spLocks noGrp="1"/>
          </p:cNvSpPr>
          <p:nvPr>
            <p:ph type="sldNum" sz="quarter" idx="10"/>
          </p:nvPr>
        </p:nvSpPr>
        <p:spPr/>
        <p:txBody>
          <a:bodyPr/>
          <a:lstStyle/>
          <a:p>
            <a:fld id="{069EC781-3611-490F-A0F9-757BEBA072C1}" type="slidenum">
              <a:rPr lang="en-US" smtClean="0"/>
              <a:pPr/>
              <a:t>43</a:t>
            </a:fld>
            <a:endParaRPr lang="en-US" dirty="0"/>
          </a:p>
        </p:txBody>
      </p:sp>
      <p:sp>
        <p:nvSpPr>
          <p:cNvPr id="5" name="Date Placeholder 4">
            <a:extLst>
              <a:ext uri="{FF2B5EF4-FFF2-40B4-BE49-F238E27FC236}">
                <a16:creationId xmlns:a16="http://schemas.microsoft.com/office/drawing/2014/main" id="{A5426C79-7895-4F00-8106-9691D3B3B75D}"/>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08981483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Charlotte</a:t>
            </a:r>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44</a:t>
            </a:fld>
            <a:endParaRPr lang="en-US" dirty="0"/>
          </a:p>
        </p:txBody>
      </p:sp>
    </p:spTree>
    <p:extLst>
      <p:ext uri="{BB962C8B-B14F-4D97-AF65-F5344CB8AC3E}">
        <p14:creationId xmlns:p14="http://schemas.microsoft.com/office/powerpoint/2010/main" val="99234068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Charlotte</a:t>
            </a:r>
          </a:p>
        </p:txBody>
      </p:sp>
      <p:sp>
        <p:nvSpPr>
          <p:cNvPr id="4" name="Slide Number Placeholder 3"/>
          <p:cNvSpPr>
            <a:spLocks noGrp="1"/>
          </p:cNvSpPr>
          <p:nvPr>
            <p:ph type="sldNum" sz="quarter" idx="10"/>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45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084D9534-A5CB-4462-ACF4-9EB2BD00556E}"/>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474278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Charlotte</a:t>
            </a:r>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46</a:t>
            </a:fld>
            <a:endParaRPr lang="en-US" dirty="0"/>
          </a:p>
        </p:txBody>
      </p:sp>
    </p:spTree>
    <p:extLst>
      <p:ext uri="{BB962C8B-B14F-4D97-AF65-F5344CB8AC3E}">
        <p14:creationId xmlns:p14="http://schemas.microsoft.com/office/powerpoint/2010/main" val="204762838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Charlotte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00000"/>
                </a:solidFill>
              </a:rPr>
              <a:t>This will ensure that government bodies comply with Iowa law and avoid civil damages, payment of costs, and attorney fees. </a:t>
            </a:r>
          </a:p>
          <a:p>
            <a:endParaRPr lang="en-US" dirty="0"/>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47</a:t>
            </a:fld>
            <a:endParaRPr lang="en-US" dirty="0"/>
          </a:p>
        </p:txBody>
      </p:sp>
    </p:spTree>
    <p:extLst>
      <p:ext uri="{BB962C8B-B14F-4D97-AF65-F5344CB8AC3E}">
        <p14:creationId xmlns:p14="http://schemas.microsoft.com/office/powerpoint/2010/main" val="424285269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Charlotte</a:t>
            </a:r>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48</a:t>
            </a:fld>
            <a:endParaRPr lang="en-US" dirty="0"/>
          </a:p>
        </p:txBody>
      </p:sp>
    </p:spTree>
    <p:extLst>
      <p:ext uri="{BB962C8B-B14F-4D97-AF65-F5344CB8AC3E}">
        <p14:creationId xmlns:p14="http://schemas.microsoft.com/office/powerpoint/2010/main" val="18323297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Charlotte</a:t>
            </a:r>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49</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832D33D-46BC-4383-994B-560642ADE04E}"/>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4066400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Charissa</a:t>
            </a:r>
          </a:p>
        </p:txBody>
      </p:sp>
      <p:sp>
        <p:nvSpPr>
          <p:cNvPr id="4" name="Slide Number Placeholder 3"/>
          <p:cNvSpPr>
            <a:spLocks noGrp="1"/>
          </p:cNvSpPr>
          <p:nvPr>
            <p:ph type="sldNum" sz="quarter" idx="5"/>
          </p:nvPr>
        </p:nvSpPr>
        <p:spPr/>
        <p:txBody>
          <a:bodyPr/>
          <a:lstStyle/>
          <a:p>
            <a:fld id="{2DB87534-C1E4-492D-B61A-E9C3D91C607F}" type="slidenum">
              <a:rPr lang="en-US" smtClean="0"/>
              <a:t>5</a:t>
            </a:fld>
            <a:endParaRPr lang="en-US" dirty="0"/>
          </a:p>
        </p:txBody>
      </p:sp>
      <p:sp>
        <p:nvSpPr>
          <p:cNvPr id="5" name="Date Placeholder 4">
            <a:extLst>
              <a:ext uri="{FF2B5EF4-FFF2-40B4-BE49-F238E27FC236}">
                <a16:creationId xmlns:a16="http://schemas.microsoft.com/office/drawing/2014/main" id="{17C86D97-E97F-4675-86C9-4771C9D3699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65821384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Charlotte</a:t>
            </a:r>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50</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EBC2CCA-A2E1-4E73-BBA6-DDC9720D491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41151807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Charlotte</a:t>
            </a:r>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51</a:t>
            </a:fld>
            <a:endParaRPr lang="en-US" dirty="0"/>
          </a:p>
        </p:txBody>
      </p:sp>
    </p:spTree>
    <p:extLst>
      <p:ext uri="{BB962C8B-B14F-4D97-AF65-F5344CB8AC3E}">
        <p14:creationId xmlns:p14="http://schemas.microsoft.com/office/powerpoint/2010/main" val="17670554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Charlotte</a:t>
            </a:r>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52</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38F4C57-2E92-4701-95EE-80A909C3A1A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65260697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Charlotte</a:t>
            </a:r>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53</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38F4C57-2E92-4701-95EE-80A909C3A1A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06053676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Charlotte</a:t>
            </a:r>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54</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38F4C57-2E92-4701-95EE-80A909C3A1A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18133082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Charlotte</a:t>
            </a:r>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55</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5E666C5-E620-43A6-9BC7-70605960FEE8}"/>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59696972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Charlotte</a:t>
            </a:r>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56</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E10BF308-1F1D-4284-93C7-C3BA60EB882C}"/>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71936407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Charissa</a:t>
            </a:r>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58</a:t>
            </a:fld>
            <a:endParaRPr lang="en-US" dirty="0"/>
          </a:p>
        </p:txBody>
      </p:sp>
    </p:spTree>
    <p:extLst>
      <p:ext uri="{BB962C8B-B14F-4D97-AF65-F5344CB8AC3E}">
        <p14:creationId xmlns:p14="http://schemas.microsoft.com/office/powerpoint/2010/main" val="389892466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Charissa</a:t>
            </a:r>
          </a:p>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59</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ECBE28D-A120-49C8-AC6A-EFF9E0ECBAD5}"/>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83054296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Charissa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60</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8E6057D-95DA-4E9F-8416-0522993A4AEF}"/>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8386468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Charissa</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DB87534-C1E4-492D-B61A-E9C3D91C607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B722CE4E-C663-41A9-B186-C30AD2D6B3B0}"/>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939673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Charissa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ea typeface="+mn-ea"/>
                <a:cs typeface="+mn-cs"/>
              </a:rPr>
              <a:t>Compensation include anything of value given to an employee, including pay, benefits, vacation, severance payments and retirement benefits, including any written agreement about terms of employment</a:t>
            </a:r>
          </a:p>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61</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77A9EF81-694B-4056-A9E1-AEF7E80EE63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6770976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Charissa</a:t>
            </a:r>
          </a:p>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62</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A62FB92-68F5-4392-BC7D-F9675AD7EC1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20607436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Charissa</a:t>
            </a:r>
          </a:p>
          <a:p>
            <a:endParaRPr lang="en-US" dirty="0"/>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63</a:t>
            </a:fld>
            <a:endParaRPr lang="en-US" dirty="0"/>
          </a:p>
        </p:txBody>
      </p:sp>
    </p:spTree>
    <p:extLst>
      <p:ext uri="{BB962C8B-B14F-4D97-AF65-F5344CB8AC3E}">
        <p14:creationId xmlns:p14="http://schemas.microsoft.com/office/powerpoint/2010/main" val="180870519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Charissa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64</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C8D57D9B-F48F-4EB9-B555-E908F822988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416871792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Charissa</a:t>
            </a:r>
          </a:p>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65</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DB092DE-2A58-4BB3-88CC-526F4E8252CD}"/>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36278590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Charlotte</a:t>
            </a:r>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66</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56A7941-13AA-4297-9DC0-116200FD779F}"/>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7186854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Charlotte</a:t>
            </a:r>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68</a:t>
            </a:fld>
            <a:endParaRPr lang="en-US" dirty="0"/>
          </a:p>
        </p:txBody>
      </p:sp>
    </p:spTree>
    <p:extLst>
      <p:ext uri="{BB962C8B-B14F-4D97-AF65-F5344CB8AC3E}">
        <p14:creationId xmlns:p14="http://schemas.microsoft.com/office/powerpoint/2010/main" val="2230170842"/>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Charlotte</a:t>
            </a:r>
          </a:p>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69</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02F5616-3CDA-492D-85D5-913DBEEBC0C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49162577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Charlotte</a:t>
            </a:r>
          </a:p>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70</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02F5616-3CDA-492D-85D5-913DBEEBC0C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89068298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Charlotte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rPr>
              <a:t>Training as a member of one body applies for membership in other bodies</a:t>
            </a:r>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71</a:t>
            </a:fld>
            <a:endParaRPr lang="en-US" dirty="0"/>
          </a:p>
        </p:txBody>
      </p:sp>
    </p:spTree>
    <p:extLst>
      <p:ext uri="{BB962C8B-B14F-4D97-AF65-F5344CB8AC3E}">
        <p14:creationId xmlns:p14="http://schemas.microsoft.com/office/powerpoint/2010/main" val="39783313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Charlotte</a:t>
            </a:r>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7</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393B113-28F5-4E5D-88E3-8B5409EFA5DF}"/>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71107347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Charlotte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72</a:t>
            </a:fld>
            <a:endParaRPr lang="en-US" dirty="0"/>
          </a:p>
        </p:txBody>
      </p:sp>
    </p:spTree>
    <p:extLst>
      <p:ext uri="{BB962C8B-B14F-4D97-AF65-F5344CB8AC3E}">
        <p14:creationId xmlns:p14="http://schemas.microsoft.com/office/powerpoint/2010/main" val="77764933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Charlotte</a:t>
            </a:r>
          </a:p>
          <a:p>
            <a:endParaRPr lang="en-US" dirty="0"/>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73</a:t>
            </a:fld>
            <a:endParaRPr lang="en-US" dirty="0"/>
          </a:p>
        </p:txBody>
      </p:sp>
    </p:spTree>
    <p:extLst>
      <p:ext uri="{BB962C8B-B14F-4D97-AF65-F5344CB8AC3E}">
        <p14:creationId xmlns:p14="http://schemas.microsoft.com/office/powerpoint/2010/main" val="27577397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Charlotte</a:t>
            </a:r>
          </a:p>
        </p:txBody>
      </p:sp>
      <p:sp>
        <p:nvSpPr>
          <p:cNvPr id="4" name="Date Placeholder 3"/>
          <p:cNvSpPr>
            <a:spLocks noGrp="1"/>
          </p:cNvSpPr>
          <p:nvPr>
            <p:ph type="dt" idx="1"/>
          </p:nvPr>
        </p:nvSpPr>
        <p:spPr/>
        <p:txBody>
          <a:bodyPr/>
          <a:lstStyle/>
          <a:p>
            <a:endParaRPr lang="en-US" dirty="0"/>
          </a:p>
        </p:txBody>
      </p:sp>
      <p:sp>
        <p:nvSpPr>
          <p:cNvPr id="5" name="Slide Number Placeholder 4"/>
          <p:cNvSpPr>
            <a:spLocks noGrp="1"/>
          </p:cNvSpPr>
          <p:nvPr>
            <p:ph type="sldNum" sz="quarter" idx="5"/>
          </p:nvPr>
        </p:nvSpPr>
        <p:spPr/>
        <p:txBody>
          <a:bodyPr/>
          <a:lstStyle/>
          <a:p>
            <a:fld id="{2DB87534-C1E4-492D-B61A-E9C3D91C607F}" type="slidenum">
              <a:rPr lang="en-US" smtClean="0"/>
              <a:t>8</a:t>
            </a:fld>
            <a:endParaRPr lang="en-US" dirty="0"/>
          </a:p>
        </p:txBody>
      </p:sp>
    </p:spTree>
    <p:extLst>
      <p:ext uri="{BB962C8B-B14F-4D97-AF65-F5344CB8AC3E}">
        <p14:creationId xmlns:p14="http://schemas.microsoft.com/office/powerpoint/2010/main" val="409310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10000"/>
              </a:lnSpc>
            </a:pPr>
            <a:r>
              <a:rPr lang="en-US" dirty="0"/>
              <a:t>Charlotte</a:t>
            </a:r>
            <a:endParaRPr lang="en-US" dirty="0">
              <a:solidFill>
                <a:schemeClr val="tx2"/>
              </a:solidFill>
            </a:endParaRPr>
          </a:p>
          <a:p>
            <a:pPr>
              <a:lnSpc>
                <a:spcPct val="110000"/>
              </a:lnSpc>
            </a:pPr>
            <a:endParaRPr lang="en-US" dirty="0">
              <a:solidFill>
                <a:schemeClr val="tx2"/>
              </a:solidFill>
            </a:endParaRPr>
          </a:p>
          <a:p>
            <a:pPr>
              <a:lnSpc>
                <a:spcPct val="110000"/>
              </a:lnSpc>
            </a:pPr>
            <a:r>
              <a:rPr lang="en-US" dirty="0">
                <a:solidFill>
                  <a:schemeClr val="tx2"/>
                </a:solidFill>
              </a:rPr>
              <a:t>First enacted July 1, 1967</a:t>
            </a:r>
          </a:p>
          <a:p>
            <a:pPr>
              <a:lnSpc>
                <a:spcPct val="110000"/>
              </a:lnSpc>
            </a:pPr>
            <a:endParaRPr lang="en-US" dirty="0">
              <a:solidFill>
                <a:schemeClr val="tx2"/>
              </a:solidFill>
            </a:endParaRPr>
          </a:p>
          <a:p>
            <a:pPr>
              <a:lnSpc>
                <a:spcPct val="110000"/>
              </a:lnSpc>
            </a:pPr>
            <a:r>
              <a:rPr lang="en-US" dirty="0">
                <a:solidFill>
                  <a:schemeClr val="tx2"/>
                </a:solidFill>
              </a:rPr>
              <a:t>Tweaked from the 1970’s on</a:t>
            </a:r>
          </a:p>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9</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393B113-28F5-4E5D-88E3-8B5409EFA5DF}"/>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809035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Rectangle 6"/>
          <p:cNvSpPr/>
          <p:nvPr/>
        </p:nvSpPr>
        <p:spPr>
          <a:xfrm>
            <a:off x="0" y="0"/>
            <a:ext cx="457200" cy="685800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48A87A34-81AB-432B-8DAE-1953F412C126}" type="datetimeFigureOut">
              <a:rPr lang="en-US" smtClean="0"/>
              <a:t>5/28/2026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a:t>
            </a:fld>
            <a:endParaRPr lang="en-US" dirty="0"/>
          </a:p>
        </p:txBody>
      </p:sp>
      <p:cxnSp>
        <p:nvCxnSpPr>
          <p:cNvPr id="12" name="Straight Connector 11">
            <a:extLst>
              <a:ext uri="{FF2B5EF4-FFF2-40B4-BE49-F238E27FC236}">
                <a16:creationId xmlns:a16="http://schemas.microsoft.com/office/drawing/2014/main" id="{98D543FA-046E-4D9F-A594-D2B1B15AB646}"/>
              </a:ext>
            </a:extLst>
          </p:cNvPr>
          <p:cNvCxnSpPr/>
          <p:nvPr userDrawn="1"/>
        </p:nvCxnSpPr>
        <p:spPr>
          <a:xfrm>
            <a:off x="1406555" y="4904127"/>
            <a:ext cx="91440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0024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158B95-C60A-4AA8-BA6A-079DA2D043FE}" type="datetimeFigureOut">
              <a:rPr lang="en-US" smtClean="0"/>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0DA84C-C3A3-4F2A-A312-CA3BAE41B02E}" type="slidenum">
              <a:rPr lang="en-US" smtClean="0"/>
              <a:t>‹#›</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98043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158B95-C60A-4AA8-BA6A-079DA2D043FE}" type="datetimeFigureOut">
              <a:rPr lang="en-US" smtClean="0"/>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0DA84C-C3A3-4F2A-A312-CA3BAE41B02E}" type="slidenum">
              <a:rPr lang="en-US" smtClean="0"/>
              <a:t>‹#›</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770660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baseline="0"/>
            </a:lvl1p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50" b="0" i="0" u="none" strike="noStrike" kern="1200" cap="none" spc="0" normalizeH="0" baseline="0" noProof="0" smtClean="0">
                <a:ln>
                  <a:noFill/>
                </a:ln>
                <a:solidFill>
                  <a:srgbClr val="418AB3">
                    <a:lumMod val="40000"/>
                    <a:lumOff val="60000"/>
                  </a:srgbClr>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5/28/2026</a:t>
            </a:fld>
            <a:endParaRPr kumimoji="0" lang="en-US" sz="1050" b="0" i="0" u="none" strike="noStrike" kern="1200" cap="none" spc="0" normalizeH="0" baseline="0" noProof="0" dirty="0">
              <a:ln>
                <a:noFill/>
              </a:ln>
              <a:solidFill>
                <a:srgbClr val="418AB3">
                  <a:lumMod val="40000"/>
                  <a:lumOff val="60000"/>
                </a:srgbClr>
              </a:solidFill>
              <a:effectLst/>
              <a:uLnTx/>
              <a:uFillTx/>
              <a:latin typeface="Arial" panose="020B0604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dirty="0">
              <a:ln>
                <a:noFill/>
              </a:ln>
              <a:solidFill>
                <a:srgbClr val="418AB3">
                  <a:lumMod val="40000"/>
                  <a:lumOff val="60000"/>
                </a:srgbClr>
              </a:solidFill>
              <a:effectLst/>
              <a:uLnTx/>
              <a:uFillTx/>
              <a:latin typeface="Arial" panose="020B0604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3600" b="0" i="0" u="none" strike="noStrike" kern="1200" cap="none" spc="0" normalizeH="0" baseline="0" noProof="0" smtClean="0">
                <a:ln>
                  <a:noFill/>
                </a:ln>
                <a:solidFill>
                  <a:srgbClr val="418AB3">
                    <a:lumMod val="60000"/>
                    <a:lumOff val="40000"/>
                  </a:srgbClr>
                </a:solidFill>
                <a:effectLst/>
                <a:uLnTx/>
                <a:uFillTx/>
                <a:latin typeface="Arial" panose="020B0604020202020204"/>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a:t>
            </a:fld>
            <a:endParaRPr kumimoji="0" lang="en-US" sz="3600" b="0" i="0" u="none" strike="noStrike" kern="1200" cap="none" spc="0" normalizeH="0" baseline="0" noProof="0" dirty="0">
              <a:ln>
                <a:noFill/>
              </a:ln>
              <a:solidFill>
                <a:srgbClr val="418AB3">
                  <a:lumMod val="60000"/>
                  <a:lumOff val="40000"/>
                </a:srgbClr>
              </a:solidFill>
              <a:effectLst/>
              <a:uLnTx/>
              <a:uFillTx/>
              <a:latin typeface="Arial" panose="020B0604020202020204"/>
              <a:ea typeface="+mn-ea"/>
              <a:cs typeface="+mn-cs"/>
            </a:endParaRPr>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9" name="Straight Connector 8">
            <a:extLst>
              <a:ext uri="{FF2B5EF4-FFF2-40B4-BE49-F238E27FC236}">
                <a16:creationId xmlns:a16="http://schemas.microsoft.com/office/drawing/2014/main" id="{64816FD8-7F94-4F2F-B102-D39313D56CF0}"/>
              </a:ext>
            </a:extLst>
          </p:cNvPr>
          <p:cNvCxnSpPr>
            <a:cxnSpLocks/>
          </p:cNvCxnSpPr>
          <p:nvPr userDrawn="1"/>
        </p:nvCxnSpPr>
        <p:spPr>
          <a:xfrm>
            <a:off x="838200"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22291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27E7077-0234-4630-92E5-DE179E54C9F6}" type="datetimeFigureOut">
              <a:rPr kumimoji="0" lang="en-US" sz="1050" b="0" i="0" u="none" strike="noStrike" kern="1200" cap="none" spc="0" normalizeH="0" baseline="0" noProof="0" smtClean="0">
                <a:ln>
                  <a:noFill/>
                </a:ln>
                <a:solidFill>
                  <a:srgbClr val="418AB3">
                    <a:lumMod val="40000"/>
                    <a:lumOff val="60000"/>
                  </a:srgbClr>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5/28/2026</a:t>
            </a:fld>
            <a:endParaRPr kumimoji="0" lang="en-US" sz="1050" b="0" i="0" u="none" strike="noStrike" kern="1200" cap="none" spc="0" normalizeH="0" baseline="0" noProof="0" dirty="0">
              <a:ln>
                <a:noFill/>
              </a:ln>
              <a:solidFill>
                <a:srgbClr val="418AB3">
                  <a:lumMod val="40000"/>
                  <a:lumOff val="60000"/>
                </a:srgbClr>
              </a:solidFill>
              <a:effectLst/>
              <a:uLnTx/>
              <a:uFillTx/>
              <a:latin typeface="Arial" panose="020B0604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dirty="0">
              <a:ln>
                <a:noFill/>
              </a:ln>
              <a:solidFill>
                <a:srgbClr val="418AB3">
                  <a:lumMod val="40000"/>
                  <a:lumOff val="60000"/>
                </a:srgbClr>
              </a:solidFill>
              <a:effectLst/>
              <a:uLnTx/>
              <a:uFillTx/>
              <a:latin typeface="Arial" panose="020B0604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A1E0F9-67DC-498D-8F41-99D9AE85EB90}" type="slidenum">
              <a:rPr kumimoji="0" lang="en-US" sz="3600" b="0" i="0" u="none" strike="noStrike" kern="1200" cap="none" spc="0" normalizeH="0" baseline="0" noProof="0" smtClean="0">
                <a:ln>
                  <a:noFill/>
                </a:ln>
                <a:solidFill>
                  <a:srgbClr val="418AB3">
                    <a:lumMod val="60000"/>
                    <a:lumOff val="40000"/>
                  </a:srgbClr>
                </a:solidFill>
                <a:effectLst/>
                <a:uLnTx/>
                <a:uFillTx/>
                <a:latin typeface="Arial" panose="020B0604020202020204"/>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a:t>
            </a:fld>
            <a:endParaRPr kumimoji="0" lang="en-US" sz="3600" b="0" i="0" u="none" strike="noStrike" kern="1200" cap="none" spc="0" normalizeH="0" baseline="0" noProof="0" dirty="0">
              <a:ln>
                <a:noFill/>
              </a:ln>
              <a:solidFill>
                <a:srgbClr val="418AB3">
                  <a:lumMod val="60000"/>
                  <a:lumOff val="40000"/>
                </a:srgbClr>
              </a:solidFill>
              <a:effectLst/>
              <a:uLnTx/>
              <a:uFillTx/>
              <a:latin typeface="Arial" panose="020B0604020202020204"/>
              <a:ea typeface="+mn-ea"/>
              <a:cs typeface="+mn-cs"/>
            </a:endParaRPr>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8" name="Straight Connector 7">
            <a:extLst>
              <a:ext uri="{FF2B5EF4-FFF2-40B4-BE49-F238E27FC236}">
                <a16:creationId xmlns:a16="http://schemas.microsoft.com/office/drawing/2014/main" id="{C22EDA66-34B3-44F3-8B91-E153DED035A0}"/>
              </a:ext>
            </a:extLst>
          </p:cNvPr>
          <p:cNvCxnSpPr>
            <a:cxnSpLocks/>
          </p:cNvCxnSpPr>
          <p:nvPr userDrawn="1"/>
        </p:nvCxnSpPr>
        <p:spPr>
          <a:xfrm>
            <a:off x="1024814"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878633"/>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baseline="0"/>
            </a:lvl1p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9" name="Straight Connector 8">
            <a:extLst>
              <a:ext uri="{FF2B5EF4-FFF2-40B4-BE49-F238E27FC236}">
                <a16:creationId xmlns:a16="http://schemas.microsoft.com/office/drawing/2014/main" id="{64816FD8-7F94-4F2F-B102-D39313D56CF0}"/>
              </a:ext>
            </a:extLst>
          </p:cNvPr>
          <p:cNvCxnSpPr>
            <a:cxnSpLocks/>
          </p:cNvCxnSpPr>
          <p:nvPr userDrawn="1"/>
        </p:nvCxnSpPr>
        <p:spPr>
          <a:xfrm>
            <a:off x="838200"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2DF8FBE8-0C20-4E02-B818-79C73F3132B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32431" y="5354850"/>
            <a:ext cx="3049844" cy="1422445"/>
          </a:xfrm>
          <a:prstGeom prst="rect">
            <a:avLst/>
          </a:prstGeom>
        </p:spPr>
      </p:pic>
    </p:spTree>
    <p:extLst>
      <p:ext uri="{BB962C8B-B14F-4D97-AF65-F5344CB8AC3E}">
        <p14:creationId xmlns:p14="http://schemas.microsoft.com/office/powerpoint/2010/main" val="895750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1"/>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27E7077-0234-4630-92E5-DE179E54C9F6}" type="datetimeFigureOut">
              <a:rPr lang="en-US" smtClean="0"/>
              <a:pPr/>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A1E0F9-67DC-498D-8F41-99D9AE85EB90}" type="slidenum">
              <a:rPr lang="en-US" smtClean="0"/>
              <a:pPr/>
              <a:t>‹#›</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24472072"/>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158B95-C60A-4AA8-BA6A-079DA2D043FE}" type="datetimeFigureOut">
              <a:rPr lang="en-US" smtClean="0"/>
              <a:t>5/28/2026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0DA84C-C3A3-4F2A-A312-CA3BAE41B02E}" type="slidenum">
              <a:rPr lang="en-US" smtClean="0"/>
              <a:t>‹#›</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18988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158B95-C60A-4AA8-BA6A-079DA2D043FE}" type="datetimeFigureOut">
              <a:rPr lang="en-US" smtClean="0"/>
              <a:t>5/28/2026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0DA84C-C3A3-4F2A-A312-CA3BAE41B02E}" type="slidenum">
              <a:rPr lang="en-US" smtClean="0"/>
              <a:t>‹#›</a:t>
            </a:fld>
            <a:endParaRPr lang="en-US" dirty="0"/>
          </a:p>
        </p:txBody>
      </p:sp>
      <p:sp>
        <p:nvSpPr>
          <p:cNvPr id="11" name="Rectangle 10"/>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95327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27E7077-0234-4630-92E5-DE179E54C9F6}" type="datetimeFigureOut">
              <a:rPr lang="en-US" smtClean="0"/>
              <a:pPr/>
              <a:t>5/28/2026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A1E0F9-67DC-498D-8F41-99D9AE85EB90}" type="slidenum">
              <a:rPr lang="en-US" smtClean="0"/>
              <a:pPr/>
              <a:t>‹#›</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8" name="Straight Connector 7">
            <a:extLst>
              <a:ext uri="{FF2B5EF4-FFF2-40B4-BE49-F238E27FC236}">
                <a16:creationId xmlns:a16="http://schemas.microsoft.com/office/drawing/2014/main" id="{C22EDA66-34B3-44F3-8B91-E153DED035A0}"/>
              </a:ext>
            </a:extLst>
          </p:cNvPr>
          <p:cNvCxnSpPr>
            <a:cxnSpLocks/>
          </p:cNvCxnSpPr>
          <p:nvPr userDrawn="1"/>
        </p:nvCxnSpPr>
        <p:spPr>
          <a:xfrm>
            <a:off x="1024814"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6133919"/>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158B95-C60A-4AA8-BA6A-079DA2D043FE}" type="datetimeFigureOut">
              <a:rPr lang="en-US" smtClean="0"/>
              <a:t>5/28/2026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0DA84C-C3A3-4F2A-A312-CA3BAE41B02E}" type="slidenum">
              <a:rPr lang="en-US" smtClean="0"/>
              <a:t>‹#›</a:t>
            </a:fld>
            <a:endParaRPr lang="en-US" dirty="0"/>
          </a:p>
        </p:txBody>
      </p:sp>
      <p:sp>
        <p:nvSpPr>
          <p:cNvPr id="5" name="Rectangle 4"/>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63090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2800" b="1"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B158B95-C60A-4AA8-BA6A-079DA2D043FE}" type="datetimeFigureOut">
              <a:rPr lang="en-US" smtClean="0"/>
              <a:t>5/28/2026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0DA84C-C3A3-4F2A-A312-CA3BAE41B02E}" type="slidenum">
              <a:rPr lang="en-US" smtClean="0"/>
              <a:t>‹#›</a:t>
            </a:fld>
            <a:endParaRPr lang="en-US" dirty="0"/>
          </a:p>
        </p:txBody>
      </p:sp>
    </p:spTree>
    <p:extLst>
      <p:ext uri="{BB962C8B-B14F-4D97-AF65-F5344CB8AC3E}">
        <p14:creationId xmlns:p14="http://schemas.microsoft.com/office/powerpoint/2010/main" val="4152262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baseline="0">
                <a:solidFill>
                  <a:schemeClr val="bg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B158B95-C60A-4AA8-BA6A-079DA2D043FE}" type="datetimeFigureOut">
              <a:rPr lang="en-US" smtClean="0"/>
              <a:t>5/28/2026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0DA84C-C3A3-4F2A-A312-CA3BAE41B02E}" type="slidenum">
              <a:rPr lang="en-US" smtClean="0"/>
              <a:t>‹#›</a:t>
            </a:fld>
            <a:endParaRPr lang="en-US" dirty="0"/>
          </a:p>
        </p:txBody>
      </p:sp>
    </p:spTree>
    <p:extLst>
      <p:ext uri="{BB962C8B-B14F-4D97-AF65-F5344CB8AC3E}">
        <p14:creationId xmlns:p14="http://schemas.microsoft.com/office/powerpoint/2010/main" val="2953524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94198"/>
            <a:ext cx="9692640" cy="1397124"/>
          </a:xfrm>
          <a:prstGeom prst="rect">
            <a:avLst/>
          </a:prstGeom>
        </p:spPr>
        <p:txBody>
          <a:bodyPr vert="horz" lIns="91440" tIns="27432"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accent1">
                    <a:lumMod val="40000"/>
                    <a:lumOff val="60000"/>
                  </a:schemeClr>
                </a:solidFill>
              </a:defRPr>
            </a:lvl1pPr>
          </a:lstStyle>
          <a:p>
            <a:fld id="{FB158B95-C60A-4AA8-BA6A-079DA2D043FE}" type="datetimeFigureOut">
              <a:rPr lang="en-US" smtClean="0"/>
              <a:t>5/28/2026</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accent1">
                    <a:lumMod val="40000"/>
                    <a:lumOff val="6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accent1">
                    <a:lumMod val="60000"/>
                    <a:lumOff val="40000"/>
                  </a:schemeClr>
                </a:solidFill>
                <a:latin typeface="+mj-lt"/>
              </a:defRPr>
            </a:lvl1pPr>
          </a:lstStyle>
          <a:p>
            <a:fld id="{3A0DA84C-C3A3-4F2A-A312-CA3BAE41B02E}" type="slidenum">
              <a:rPr lang="en-US" smtClean="0"/>
              <a:t>‹#›</a:t>
            </a:fld>
            <a:endParaRPr lang="en-US" dirty="0"/>
          </a:p>
        </p:txBody>
      </p:sp>
      <p:cxnSp>
        <p:nvCxnSpPr>
          <p:cNvPr id="8" name="Straight Connector 7">
            <a:extLst>
              <a:ext uri="{FF2B5EF4-FFF2-40B4-BE49-F238E27FC236}">
                <a16:creationId xmlns:a16="http://schemas.microsoft.com/office/drawing/2014/main" id="{DA5882C5-42FB-409A-97DF-E92C8142CC72}"/>
              </a:ext>
            </a:extLst>
          </p:cNvPr>
          <p:cNvCxnSpPr>
            <a:cxnSpLocks/>
          </p:cNvCxnSpPr>
          <p:nvPr userDrawn="1"/>
        </p:nvCxnSpPr>
        <p:spPr>
          <a:xfrm>
            <a:off x="1024814"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1752590"/>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94198"/>
            <a:ext cx="9692640" cy="1397124"/>
          </a:xfrm>
          <a:prstGeom prst="rect">
            <a:avLst/>
          </a:prstGeom>
        </p:spPr>
        <p:txBody>
          <a:bodyPr vert="horz" lIns="91440" tIns="27432"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accent1">
                    <a:lumMod val="40000"/>
                    <a:lumOff val="60000"/>
                  </a:schemeClr>
                </a:solidFill>
              </a:defRPr>
            </a:lvl1pPr>
          </a:lstStyle>
          <a:p>
            <a:fld id="{FB158B95-C60A-4AA8-BA6A-079DA2D043FE}" type="datetimeFigureOut">
              <a:rPr lang="en-US" smtClean="0"/>
              <a:t>5/28/2026</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accent1">
                    <a:lumMod val="40000"/>
                    <a:lumOff val="6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accent1">
                    <a:lumMod val="60000"/>
                    <a:lumOff val="40000"/>
                  </a:schemeClr>
                </a:solidFill>
                <a:latin typeface="+mj-lt"/>
              </a:defRPr>
            </a:lvl1pPr>
          </a:lstStyle>
          <a:p>
            <a:fld id="{3A0DA84C-C3A3-4F2A-A312-CA3BAE41B02E}" type="slidenum">
              <a:rPr lang="en-US" smtClean="0"/>
              <a:t>‹#›</a:t>
            </a:fld>
            <a:endParaRPr lang="en-US" dirty="0"/>
          </a:p>
        </p:txBody>
      </p:sp>
      <p:cxnSp>
        <p:nvCxnSpPr>
          <p:cNvPr id="8" name="Straight Connector 7">
            <a:extLst>
              <a:ext uri="{FF2B5EF4-FFF2-40B4-BE49-F238E27FC236}">
                <a16:creationId xmlns:a16="http://schemas.microsoft.com/office/drawing/2014/main" id="{DA5882C5-42FB-409A-97DF-E92C8142CC72}"/>
              </a:ext>
            </a:extLst>
          </p:cNvPr>
          <p:cNvCxnSpPr>
            <a:cxnSpLocks/>
          </p:cNvCxnSpPr>
          <p:nvPr userDrawn="1"/>
        </p:nvCxnSpPr>
        <p:spPr>
          <a:xfrm>
            <a:off x="1024814"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1436752"/>
      </p:ext>
    </p:extLst>
  </p:cSld>
  <p:clrMap bg1="lt1" tx1="dk1" bg2="lt2" tx2="dk2" accent1="accent1" accent2="accent2" accent3="accent3" accent4="accent4" accent5="accent5" accent6="accent6" hlink="hlink" folHlink="folHlink"/>
  <p:sldLayoutIdLst>
    <p:sldLayoutId id="2147483756" r:id="rId1"/>
    <p:sldLayoutId id="2147483757" r:id="rId2"/>
  </p:sldLayoutIdLst>
  <p:txStyles>
    <p:titleStyle>
      <a:lvl1pPr algn="l" defTabSz="914400" rtl="0" eaLnBrk="1" latinLnBrk="0" hangingPunct="1">
        <a:lnSpc>
          <a:spcPct val="90000"/>
        </a:lnSpc>
        <a:spcBef>
          <a:spcPct val="0"/>
        </a:spcBef>
        <a:buNone/>
        <a:defRPr sz="4400" b="1" kern="1200" cap="all"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IowaPublicInformationBoard"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70.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378691" y="2652829"/>
            <a:ext cx="11000509" cy="884687"/>
          </a:xfrm>
        </p:spPr>
        <p:txBody>
          <a:bodyPr>
            <a:normAutofit fontScale="90000"/>
          </a:bodyPr>
          <a:lstStyle/>
          <a:p>
            <a:pPr algn="ctr"/>
            <a:r>
              <a:rPr lang="en-US" dirty="0">
                <a:solidFill>
                  <a:srgbClr val="D34817"/>
                </a:solidFill>
                <a:latin typeface="Arial" panose="020B0604020202020204" pitchFamily="34" charset="0"/>
              </a:rPr>
              <a:t>Iowa Sunshine Laws</a:t>
            </a:r>
          </a:p>
        </p:txBody>
      </p:sp>
      <p:sp>
        <p:nvSpPr>
          <p:cNvPr id="9" name="TextBox 8"/>
          <p:cNvSpPr txBox="1"/>
          <p:nvPr/>
        </p:nvSpPr>
        <p:spPr>
          <a:xfrm>
            <a:off x="2221686" y="3607371"/>
            <a:ext cx="7124700" cy="523220"/>
          </a:xfrm>
          <a:prstGeom prst="rect">
            <a:avLst/>
          </a:prstGeom>
          <a:noFill/>
        </p:spPr>
        <p:txBody>
          <a:bodyPr wrap="square" rtlCol="0">
            <a:spAutoFit/>
          </a:bodyPr>
          <a:lstStyle/>
          <a:p>
            <a:pPr algn="ctr"/>
            <a:r>
              <a:rPr lang="en-US" sz="2800" dirty="0">
                <a:solidFill>
                  <a:srgbClr val="000000"/>
                </a:solidFill>
                <a:latin typeface="Arial" panose="020B0604020202020204" pitchFamily="34" charset="0"/>
              </a:rPr>
              <a:t>Iowa Public Information Board</a:t>
            </a:r>
          </a:p>
        </p:txBody>
      </p:sp>
      <p:sp>
        <p:nvSpPr>
          <p:cNvPr id="2" name="TextBox 1">
            <a:extLst>
              <a:ext uri="{FF2B5EF4-FFF2-40B4-BE49-F238E27FC236}">
                <a16:creationId xmlns:a16="http://schemas.microsoft.com/office/drawing/2014/main" id="{17CE0A7C-B78D-48EB-A079-3A74B7E15266}"/>
              </a:ext>
            </a:extLst>
          </p:cNvPr>
          <p:cNvSpPr txBox="1"/>
          <p:nvPr/>
        </p:nvSpPr>
        <p:spPr>
          <a:xfrm>
            <a:off x="8655377" y="6488668"/>
            <a:ext cx="2095445" cy="369332"/>
          </a:xfrm>
          <a:prstGeom prst="rect">
            <a:avLst/>
          </a:prstGeom>
          <a:noFill/>
        </p:spPr>
        <p:txBody>
          <a:bodyPr wrap="none" rtlCol="0">
            <a:spAutoFit/>
          </a:bodyPr>
          <a:lstStyle/>
          <a:p>
            <a:r>
              <a:rPr lang="en-US" dirty="0">
                <a:latin typeface="Arial" panose="020B0604020202020204" pitchFamily="34" charset="0"/>
              </a:rPr>
              <a:t>Revised May 2026</a:t>
            </a:r>
          </a:p>
        </p:txBody>
      </p:sp>
    </p:spTree>
    <p:extLst>
      <p:ext uri="{BB962C8B-B14F-4D97-AF65-F5344CB8AC3E}">
        <p14:creationId xmlns:p14="http://schemas.microsoft.com/office/powerpoint/2010/main" val="4173225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rPr>
              <a:t>Road map to open meetings</a:t>
            </a:r>
          </a:p>
        </p:txBody>
      </p:sp>
      <p:sp>
        <p:nvSpPr>
          <p:cNvPr id="3" name="TextBox 2"/>
          <p:cNvSpPr txBox="1"/>
          <p:nvPr/>
        </p:nvSpPr>
        <p:spPr>
          <a:xfrm>
            <a:off x="1102936" y="1830693"/>
            <a:ext cx="9260264" cy="3970318"/>
          </a:xfrm>
          <a:prstGeom prst="rect">
            <a:avLst/>
          </a:prstGeom>
          <a:noFill/>
        </p:spPr>
        <p:txBody>
          <a:bodyPr wrap="square" rtlCol="0">
            <a:spAutoFit/>
          </a:bodyPr>
          <a:lstStyle/>
          <a:p>
            <a:pPr marL="914400" lvl="1" indent="-457200">
              <a:buAutoNum type="arabicPeriod"/>
            </a:pPr>
            <a:r>
              <a:rPr lang="en-US" sz="2100" b="1" dirty="0">
                <a:solidFill>
                  <a:srgbClr val="000000"/>
                </a:solidFill>
                <a:latin typeface="Arial" panose="020B0604020202020204" pitchFamily="34" charset="0"/>
              </a:rPr>
              <a:t>Are you a governmental body? </a:t>
            </a:r>
          </a:p>
          <a:p>
            <a:pPr marL="914400" lvl="1" indent="-457200">
              <a:buAutoNum type="arabicPeriod"/>
            </a:pPr>
            <a:endParaRPr lang="en-US" sz="2100" b="1" dirty="0">
              <a:solidFill>
                <a:srgbClr val="000000"/>
              </a:solidFill>
              <a:latin typeface="Arial" panose="020B0604020202020204" pitchFamily="34" charset="0"/>
            </a:endParaRPr>
          </a:p>
          <a:p>
            <a:pPr marL="1371600" lvl="2" indent="-457200">
              <a:buFont typeface="Arial" panose="020B0604020202020204" pitchFamily="34" charset="0"/>
              <a:buChar char="•"/>
            </a:pPr>
            <a:r>
              <a:rPr lang="en-US" sz="2100" dirty="0">
                <a:solidFill>
                  <a:srgbClr val="000000"/>
                </a:solidFill>
                <a:latin typeface="Arial" panose="020B0604020202020204" pitchFamily="34" charset="0"/>
              </a:rPr>
              <a:t>Only governmental bodies are subject to open meeting laws.</a:t>
            </a:r>
          </a:p>
          <a:p>
            <a:pPr marL="914400" lvl="1" indent="-457200">
              <a:buAutoNum type="arabicPeriod"/>
            </a:pPr>
            <a:endParaRPr lang="en-US" sz="2100" dirty="0">
              <a:solidFill>
                <a:srgbClr val="000000"/>
              </a:solidFill>
              <a:latin typeface="Arial" panose="020B0604020202020204" pitchFamily="34" charset="0"/>
            </a:endParaRPr>
          </a:p>
          <a:p>
            <a:pPr marL="914400" lvl="1" indent="-457200">
              <a:buAutoNum type="arabicPeriod"/>
            </a:pPr>
            <a:r>
              <a:rPr lang="en-US" sz="2100" b="1" dirty="0">
                <a:solidFill>
                  <a:srgbClr val="000000"/>
                </a:solidFill>
                <a:latin typeface="Arial" panose="020B0604020202020204" pitchFamily="34" charset="0"/>
              </a:rPr>
              <a:t>Are you holding a meeting? </a:t>
            </a:r>
          </a:p>
          <a:p>
            <a:pPr marL="914400" lvl="1" indent="-457200">
              <a:buAutoNum type="arabicPeriod"/>
            </a:pPr>
            <a:endParaRPr lang="en-US" sz="2100" dirty="0">
              <a:solidFill>
                <a:srgbClr val="000000"/>
              </a:solidFill>
              <a:latin typeface="Arial" panose="020B0604020202020204" pitchFamily="34" charset="0"/>
            </a:endParaRPr>
          </a:p>
          <a:p>
            <a:pPr marL="914400" lvl="1" indent="-457200">
              <a:buAutoNum type="arabicPeriod"/>
            </a:pPr>
            <a:r>
              <a:rPr lang="en-US" sz="2100" b="1" dirty="0">
                <a:solidFill>
                  <a:srgbClr val="000000"/>
                </a:solidFill>
                <a:latin typeface="Arial" panose="020B0604020202020204" pitchFamily="34" charset="0"/>
              </a:rPr>
              <a:t>Are you complying with all legal requirements for a meeting?</a:t>
            </a:r>
            <a:r>
              <a:rPr lang="en-US" sz="2100" dirty="0">
                <a:solidFill>
                  <a:srgbClr val="000000"/>
                </a:solidFill>
                <a:latin typeface="Arial" panose="020B0604020202020204" pitchFamily="34" charset="0"/>
              </a:rPr>
              <a:t>.</a:t>
            </a:r>
          </a:p>
          <a:p>
            <a:pPr marL="914400" lvl="1" indent="-457200">
              <a:buAutoNum type="arabicPeriod"/>
            </a:pPr>
            <a:endParaRPr lang="en-US" sz="2100" dirty="0">
              <a:solidFill>
                <a:srgbClr val="000000"/>
              </a:solidFill>
              <a:latin typeface="Arial" panose="020B0604020202020204" pitchFamily="34" charset="0"/>
            </a:endParaRPr>
          </a:p>
          <a:p>
            <a:pPr marL="914400" lvl="1" indent="-457200">
              <a:buAutoNum type="arabicPeriod"/>
            </a:pPr>
            <a:r>
              <a:rPr lang="en-US" sz="2100" b="1" dirty="0">
                <a:solidFill>
                  <a:srgbClr val="000000"/>
                </a:solidFill>
                <a:latin typeface="Arial" panose="020B0604020202020204" pitchFamily="34" charset="0"/>
              </a:rPr>
              <a:t>Are you holding a closed session? </a:t>
            </a:r>
          </a:p>
          <a:p>
            <a:pPr marL="914400" lvl="1" indent="-457200">
              <a:buAutoNum type="arabicPeriod"/>
            </a:pPr>
            <a:endParaRPr lang="en-US" sz="2100" b="1" dirty="0">
              <a:solidFill>
                <a:srgbClr val="000000"/>
              </a:solidFill>
              <a:latin typeface="Arial" panose="020B0604020202020204" pitchFamily="34" charset="0"/>
            </a:endParaRPr>
          </a:p>
          <a:p>
            <a:pPr marL="1371600" lvl="2" indent="-457200">
              <a:buFont typeface="Arial" panose="020B0604020202020204" pitchFamily="34" charset="0"/>
              <a:buChar char="•"/>
            </a:pPr>
            <a:r>
              <a:rPr lang="en-US" sz="2100" dirty="0">
                <a:solidFill>
                  <a:srgbClr val="000000"/>
                </a:solidFill>
                <a:latin typeface="Arial" panose="020B0604020202020204" pitchFamily="34" charset="0"/>
              </a:rPr>
              <a:t>If yes, there are specific requirements that must be met.</a:t>
            </a:r>
          </a:p>
          <a:p>
            <a:pPr marL="914400" lvl="1" indent="-457200">
              <a:buAutoNum type="arabicPeriod"/>
            </a:pPr>
            <a:endParaRPr lang="en-US" sz="2100" b="1" dirty="0">
              <a:solidFill>
                <a:srgbClr val="000000"/>
              </a:solidFill>
              <a:latin typeface="Arial" panose="020B0604020202020204" pitchFamily="34" charset="0"/>
            </a:endParaRPr>
          </a:p>
        </p:txBody>
      </p:sp>
    </p:spTree>
    <p:extLst>
      <p:ext uri="{BB962C8B-B14F-4D97-AF65-F5344CB8AC3E}">
        <p14:creationId xmlns:p14="http://schemas.microsoft.com/office/powerpoint/2010/main" val="1738451276"/>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lstStyle/>
          <a:p>
            <a:r>
              <a:rPr lang="en-US" dirty="0">
                <a:latin typeface="Arial" panose="020B0604020202020204" pitchFamily="34" charset="0"/>
              </a:rPr>
              <a:t>What is a governmental body?</a:t>
            </a:r>
          </a:p>
        </p:txBody>
      </p:sp>
    </p:spTree>
    <p:extLst>
      <p:ext uri="{BB962C8B-B14F-4D97-AF65-F5344CB8AC3E}">
        <p14:creationId xmlns:p14="http://schemas.microsoft.com/office/powerpoint/2010/main" val="591102614"/>
      </p:ext>
    </p:extLst>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rPr>
              <a:t>Governmental Bodies</a:t>
            </a:r>
          </a:p>
        </p:txBody>
      </p:sp>
      <p:sp>
        <p:nvSpPr>
          <p:cNvPr id="3" name="TextBox 2"/>
          <p:cNvSpPr txBox="1"/>
          <p:nvPr/>
        </p:nvSpPr>
        <p:spPr>
          <a:xfrm>
            <a:off x="1102936" y="1830693"/>
            <a:ext cx="9260264" cy="4293483"/>
          </a:xfrm>
          <a:prstGeom prst="rect">
            <a:avLst/>
          </a:prstGeom>
          <a:noFill/>
        </p:spPr>
        <p:txBody>
          <a:bodyPr wrap="square" rtlCol="0">
            <a:spAutoFit/>
          </a:bodyPr>
          <a:lstStyle/>
          <a:p>
            <a:pPr marL="342900" indent="-342900">
              <a:buFont typeface="Arial" panose="020B0604020202020204" pitchFamily="34" charset="0"/>
              <a:buChar char="•"/>
            </a:pPr>
            <a:r>
              <a:rPr lang="en-US" sz="2100" dirty="0">
                <a:solidFill>
                  <a:srgbClr val="000000"/>
                </a:solidFill>
                <a:latin typeface="Arial" panose="020B0604020202020204" pitchFamily="34" charset="0"/>
              </a:rPr>
              <a:t>Boards, Councils and Commissions created by law or appointed by other governing bodies</a:t>
            </a:r>
          </a:p>
          <a:p>
            <a:pPr marL="342900" indent="-342900">
              <a:buFont typeface="Arial" panose="020B0604020202020204" pitchFamily="34" charset="0"/>
              <a:buChar char="•"/>
            </a:pPr>
            <a:r>
              <a:rPr lang="en-US" sz="2100" dirty="0">
                <a:solidFill>
                  <a:srgbClr val="000000"/>
                </a:solidFill>
                <a:latin typeface="Arial" panose="020B0604020202020204" pitchFamily="34" charset="0"/>
              </a:rPr>
              <a:t>Bodies created by the Board of Regents or a president of a university </a:t>
            </a:r>
          </a:p>
          <a:p>
            <a:pPr marL="342900" indent="-342900">
              <a:buFont typeface="Arial" panose="020B0604020202020204" pitchFamily="34" charset="0"/>
              <a:buChar char="•"/>
            </a:pPr>
            <a:r>
              <a:rPr lang="en-US" sz="2100" dirty="0">
                <a:solidFill>
                  <a:srgbClr val="000000"/>
                </a:solidFill>
                <a:latin typeface="Arial" panose="020B0604020202020204" pitchFamily="34" charset="0"/>
              </a:rPr>
              <a:t>Advisory boards, advisory commissions, and task forces created by state or local governments to develop and make public policy recommendations </a:t>
            </a:r>
          </a:p>
          <a:p>
            <a:pPr marL="342900" indent="-342900">
              <a:buFont typeface="Arial" panose="020B0604020202020204" pitchFamily="34" charset="0"/>
              <a:buChar char="•"/>
            </a:pPr>
            <a:r>
              <a:rPr lang="en-US" sz="2100" dirty="0">
                <a:solidFill>
                  <a:srgbClr val="000000"/>
                </a:solidFill>
                <a:latin typeface="Arial" panose="020B0604020202020204" pitchFamily="34" charset="0"/>
              </a:rPr>
              <a:t>Non-profit corporations (other than a fair) who are supported with property tax revenue and licensed to conduct pari-mutual betting</a:t>
            </a:r>
          </a:p>
          <a:p>
            <a:pPr marL="342900" indent="-342900">
              <a:buFont typeface="Arial" panose="020B0604020202020204" pitchFamily="34" charset="0"/>
              <a:buChar char="•"/>
            </a:pPr>
            <a:r>
              <a:rPr lang="en-US" sz="2100" dirty="0">
                <a:solidFill>
                  <a:srgbClr val="000000"/>
                </a:solidFill>
                <a:latin typeface="Arial" panose="020B0604020202020204" pitchFamily="34" charset="0"/>
              </a:rPr>
              <a:t>Non-profit corporations licensed for gambling pursuant to chapter 99F</a:t>
            </a:r>
          </a:p>
          <a:p>
            <a:pPr marL="342900" indent="-342900">
              <a:buFont typeface="Arial" panose="020B0604020202020204" pitchFamily="34" charset="0"/>
              <a:buChar char="•"/>
            </a:pPr>
            <a:r>
              <a:rPr lang="en-US" sz="2100" dirty="0">
                <a:solidFill>
                  <a:srgbClr val="000000"/>
                </a:solidFill>
                <a:latin typeface="Arial" panose="020B0604020202020204" pitchFamily="34" charset="0"/>
              </a:rPr>
              <a:t>Governing bodies of drainage or levee districts </a:t>
            </a:r>
          </a:p>
          <a:p>
            <a:pPr marL="342900" indent="-342900">
              <a:buFont typeface="Arial" panose="020B0604020202020204" pitchFamily="34" charset="0"/>
              <a:buChar char="•"/>
            </a:pPr>
            <a:r>
              <a:rPr lang="en-US" sz="2100" dirty="0">
                <a:solidFill>
                  <a:srgbClr val="000000"/>
                </a:solidFill>
                <a:latin typeface="Arial" panose="020B0604020202020204" pitchFamily="34" charset="0"/>
              </a:rPr>
              <a:t>Advisory boards, advisory commissions, advisory committees, task forces created through 28E agreements or by statute or executive order of state or subdivision to develop and make recommendations on public policy</a:t>
            </a:r>
          </a:p>
          <a:p>
            <a:pPr lvl="1" algn="r"/>
            <a:r>
              <a:rPr lang="en-US" dirty="0">
                <a:solidFill>
                  <a:srgbClr val="000000"/>
                </a:solidFill>
                <a:latin typeface="Arial" panose="020B0604020202020204" pitchFamily="34" charset="0"/>
              </a:rPr>
              <a:t>Iowa Code § 21.2</a:t>
            </a:r>
          </a:p>
        </p:txBody>
      </p:sp>
    </p:spTree>
    <p:extLst>
      <p:ext uri="{BB962C8B-B14F-4D97-AF65-F5344CB8AC3E}">
        <p14:creationId xmlns:p14="http://schemas.microsoft.com/office/powerpoint/2010/main" val="989157012"/>
      </p:ext>
    </p:extLst>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Best Practices</a:t>
            </a:r>
          </a:p>
        </p:txBody>
      </p:sp>
      <p:sp>
        <p:nvSpPr>
          <p:cNvPr id="5" name="Content Placeholder 4">
            <a:extLst>
              <a:ext uri="{FF2B5EF4-FFF2-40B4-BE49-F238E27FC236}">
                <a16:creationId xmlns:a16="http://schemas.microsoft.com/office/drawing/2014/main" id="{860FF070-F75A-BDC0-1572-47BAE6E011EB}"/>
              </a:ext>
            </a:extLst>
          </p:cNvPr>
          <p:cNvSpPr>
            <a:spLocks noGrp="1"/>
          </p:cNvSpPr>
          <p:nvPr>
            <p:ph idx="1"/>
          </p:nvPr>
        </p:nvSpPr>
        <p:spPr/>
        <p:txBody>
          <a:bodyPr/>
          <a:lstStyle/>
          <a:p>
            <a:pPr marL="457200" indent="-457200">
              <a:buFont typeface="+mj-lt"/>
              <a:buAutoNum type="arabicPeriod"/>
            </a:pPr>
            <a:endParaRPr lang="en-US" sz="2100" dirty="0">
              <a:solidFill>
                <a:srgbClr val="000000"/>
              </a:solidFill>
              <a:latin typeface="Arial" panose="020B0604020202020204" pitchFamily="34" charset="0"/>
            </a:endParaRPr>
          </a:p>
          <a:p>
            <a:pPr marL="457200" indent="-457200">
              <a:buFont typeface="+mj-lt"/>
              <a:buAutoNum type="arabicPeriod"/>
            </a:pPr>
            <a:r>
              <a:rPr lang="en-US" sz="2100" dirty="0">
                <a:solidFill>
                  <a:srgbClr val="000000"/>
                </a:solidFill>
                <a:latin typeface="Arial" panose="020B0604020202020204" pitchFamily="34" charset="0"/>
              </a:rPr>
              <a:t>Allowing the public to observe the deliberations will add to the “buy in” necessary to enact any decision or recommendation made by the body.</a:t>
            </a:r>
          </a:p>
          <a:p>
            <a:endParaRPr lang="en-US" sz="2100" dirty="0">
              <a:solidFill>
                <a:srgbClr val="000000"/>
              </a:solidFill>
              <a:latin typeface="Arial" panose="020B0604020202020204" pitchFamily="34" charset="0"/>
            </a:endParaRPr>
          </a:p>
          <a:p>
            <a:endParaRPr lang="en-US" dirty="0">
              <a:latin typeface="Arial" panose="020B0604020202020204" pitchFamily="34" charset="0"/>
            </a:endParaRPr>
          </a:p>
        </p:txBody>
      </p:sp>
    </p:spTree>
    <p:extLst>
      <p:ext uri="{BB962C8B-B14F-4D97-AF65-F5344CB8AC3E}">
        <p14:creationId xmlns:p14="http://schemas.microsoft.com/office/powerpoint/2010/main" val="3609785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249680" y="2730438"/>
            <a:ext cx="9692640" cy="1397124"/>
          </a:xfrm>
        </p:spPr>
        <p:txBody>
          <a:bodyPr/>
          <a:lstStyle/>
          <a:p>
            <a:pPr algn="ctr"/>
            <a:r>
              <a:rPr lang="en-US" cap="small" dirty="0">
                <a:latin typeface="Arial" panose="020B0604020202020204" pitchFamily="34" charset="0"/>
              </a:rPr>
              <a:t>HOLDING A MEETING</a:t>
            </a:r>
          </a:p>
        </p:txBody>
      </p:sp>
    </p:spTree>
    <p:extLst>
      <p:ext uri="{BB962C8B-B14F-4D97-AF65-F5344CB8AC3E}">
        <p14:creationId xmlns:p14="http://schemas.microsoft.com/office/powerpoint/2010/main" val="1990848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Meetings</a:t>
            </a:r>
          </a:p>
        </p:txBody>
      </p:sp>
      <p:sp>
        <p:nvSpPr>
          <p:cNvPr id="3" name="TextBox 2"/>
          <p:cNvSpPr txBox="1"/>
          <p:nvPr/>
        </p:nvSpPr>
        <p:spPr>
          <a:xfrm>
            <a:off x="1261872" y="1676401"/>
            <a:ext cx="9177528" cy="3816429"/>
          </a:xfrm>
          <a:prstGeom prst="rect">
            <a:avLst/>
          </a:prstGeom>
          <a:noFill/>
        </p:spPr>
        <p:txBody>
          <a:bodyPr wrap="square" rtlCol="0">
            <a:spAutoFit/>
          </a:bodyPr>
          <a:lstStyle/>
          <a:p>
            <a:endParaRPr lang="en-US" dirty="0">
              <a:solidFill>
                <a:srgbClr val="000000"/>
              </a:solidFill>
              <a:latin typeface="Arial" panose="020B0604020202020204" pitchFamily="34" charset="0"/>
            </a:endParaRPr>
          </a:p>
          <a:p>
            <a:r>
              <a:rPr lang="en-US" sz="2100" b="1" dirty="0">
                <a:solidFill>
                  <a:srgbClr val="000000"/>
                </a:solidFill>
                <a:latin typeface="Arial" panose="020B0604020202020204" pitchFamily="34" charset="0"/>
              </a:rPr>
              <a:t>A meeting requires the following:</a:t>
            </a:r>
          </a:p>
          <a:p>
            <a:endParaRPr lang="en-US" sz="2100" dirty="0">
              <a:solidFill>
                <a:srgbClr val="000000"/>
              </a:solidFill>
              <a:latin typeface="Arial" panose="020B0604020202020204" pitchFamily="34" charset="0"/>
            </a:endParaRPr>
          </a:p>
          <a:p>
            <a:pPr marL="457200" indent="-457200">
              <a:buAutoNum type="arabicPeriod"/>
            </a:pPr>
            <a:r>
              <a:rPr lang="en-US" sz="2100" dirty="0">
                <a:solidFill>
                  <a:srgbClr val="000000"/>
                </a:solidFill>
                <a:latin typeface="Arial" panose="020B0604020202020204" pitchFamily="34" charset="0"/>
              </a:rPr>
              <a:t>A formal or informal gathering of members of a governmental body;</a:t>
            </a:r>
          </a:p>
          <a:p>
            <a:pPr marL="457200" indent="-457200">
              <a:buAutoNum type="arabicPeriod"/>
            </a:pPr>
            <a:r>
              <a:rPr lang="en-US" sz="2100" dirty="0">
                <a:solidFill>
                  <a:srgbClr val="000000"/>
                </a:solidFill>
                <a:latin typeface="Arial" panose="020B0604020202020204" pitchFamily="34" charset="0"/>
              </a:rPr>
              <a:t>Participation that constitutes a majority of the members;</a:t>
            </a:r>
          </a:p>
          <a:p>
            <a:pPr marL="457200" indent="-457200">
              <a:buAutoNum type="arabicPeriod"/>
            </a:pPr>
            <a:r>
              <a:rPr lang="en-US" sz="2100" dirty="0">
                <a:solidFill>
                  <a:srgbClr val="000000"/>
                </a:solidFill>
                <a:latin typeface="Arial" panose="020B0604020202020204" pitchFamily="34" charset="0"/>
              </a:rPr>
              <a:t>Deliberation or actions occurs; and</a:t>
            </a:r>
          </a:p>
          <a:p>
            <a:pPr marL="457200" indent="-457200">
              <a:buAutoNum type="arabicPeriod"/>
            </a:pPr>
            <a:r>
              <a:rPr lang="en-US" sz="2100" dirty="0">
                <a:solidFill>
                  <a:srgbClr val="000000"/>
                </a:solidFill>
                <a:latin typeface="Arial" panose="020B0604020202020204" pitchFamily="34" charset="0"/>
              </a:rPr>
              <a:t>Deliberation or action is within the scope of the governmental body’s “policy-making duties.”</a:t>
            </a:r>
          </a:p>
          <a:p>
            <a:pPr algn="r"/>
            <a:r>
              <a:rPr lang="en-US" dirty="0">
                <a:solidFill>
                  <a:srgbClr val="000000"/>
                </a:solidFill>
                <a:latin typeface="Arial" panose="020B0604020202020204" pitchFamily="34" charset="0"/>
              </a:rPr>
              <a:t>Iowa Code § 21.2(2)</a:t>
            </a:r>
          </a:p>
          <a:p>
            <a:endParaRPr lang="en-US" dirty="0">
              <a:solidFill>
                <a:srgbClr val="000000"/>
              </a:solidFill>
              <a:latin typeface="Arial" panose="020B0604020202020204" pitchFamily="34" charset="0"/>
            </a:endParaRPr>
          </a:p>
          <a:p>
            <a:pPr algn="r"/>
            <a:r>
              <a:rPr lang="en-US" i="1" dirty="0">
                <a:solidFill>
                  <a:srgbClr val="000000"/>
                </a:solidFill>
                <a:latin typeface="Arial" panose="020B0604020202020204" pitchFamily="34" charset="0"/>
              </a:rPr>
              <a:t>See also </a:t>
            </a:r>
            <a:r>
              <a:rPr lang="en-US" dirty="0">
                <a:solidFill>
                  <a:srgbClr val="000000"/>
                </a:solidFill>
                <a:latin typeface="Arial" panose="020B0604020202020204" pitchFamily="34" charset="0"/>
              </a:rPr>
              <a:t>1981 Iowa Attorney General Opinion 162 (1981).</a:t>
            </a:r>
          </a:p>
          <a:p>
            <a:endParaRPr lang="en-US" sz="2100" dirty="0">
              <a:solidFill>
                <a:srgbClr val="000000"/>
              </a:solidFill>
              <a:latin typeface="Arial" panose="020B0604020202020204" pitchFamily="34" charset="0"/>
            </a:endParaRPr>
          </a:p>
        </p:txBody>
      </p:sp>
    </p:spTree>
    <p:extLst>
      <p:ext uri="{BB962C8B-B14F-4D97-AF65-F5344CB8AC3E}">
        <p14:creationId xmlns:p14="http://schemas.microsoft.com/office/powerpoint/2010/main" val="2954989418"/>
      </p:ext>
    </p:extLst>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7740C-B450-4C67-A93E-E16DE4812B2F}"/>
              </a:ext>
            </a:extLst>
          </p:cNvPr>
          <p:cNvSpPr>
            <a:spLocks noGrp="1"/>
          </p:cNvSpPr>
          <p:nvPr>
            <p:ph type="title"/>
          </p:nvPr>
        </p:nvSpPr>
        <p:spPr/>
        <p:txBody>
          <a:bodyPr/>
          <a:lstStyle/>
          <a:p>
            <a:r>
              <a:rPr lang="en-US" dirty="0">
                <a:latin typeface="Arial" panose="020B0604020202020204" pitchFamily="34" charset="0"/>
              </a:rPr>
              <a:t>Meetings</a:t>
            </a:r>
          </a:p>
        </p:txBody>
      </p:sp>
      <p:sp>
        <p:nvSpPr>
          <p:cNvPr id="3" name="Rectangle 2">
            <a:extLst>
              <a:ext uri="{FF2B5EF4-FFF2-40B4-BE49-F238E27FC236}">
                <a16:creationId xmlns:a16="http://schemas.microsoft.com/office/drawing/2014/main" id="{2F1BE0BC-760E-4633-90B6-2489A7DF41DE}"/>
              </a:ext>
            </a:extLst>
          </p:cNvPr>
          <p:cNvSpPr/>
          <p:nvPr/>
        </p:nvSpPr>
        <p:spPr>
          <a:xfrm>
            <a:off x="1261871" y="2353454"/>
            <a:ext cx="9692639" cy="2031325"/>
          </a:xfrm>
          <a:prstGeom prst="rect">
            <a:avLst/>
          </a:prstGeom>
        </p:spPr>
        <p:txBody>
          <a:bodyPr wrap="square">
            <a:spAutoFit/>
          </a:bodyPr>
          <a:lstStyle/>
          <a:p>
            <a:pPr marL="342900" indent="-342900">
              <a:buFont typeface="Arial" panose="020B0604020202020204" pitchFamily="34" charset="0"/>
              <a:buChar char="•"/>
            </a:pPr>
            <a:r>
              <a:rPr lang="en-US" sz="2100" dirty="0">
                <a:solidFill>
                  <a:srgbClr val="000000"/>
                </a:solidFill>
                <a:latin typeface="Arial" panose="020B0604020202020204" pitchFamily="34" charset="0"/>
              </a:rPr>
              <a:t>If there is deliberation or action upon any matter within the scope of the body’s policy-making duties by a majority of the members, then it is considered a meeting. </a:t>
            </a:r>
          </a:p>
          <a:p>
            <a:endParaRPr lang="en-US" sz="2100" dirty="0">
              <a:solidFill>
                <a:srgbClr val="000000"/>
              </a:solidFill>
              <a:latin typeface="Arial" panose="020B0604020202020204" pitchFamily="34" charset="0"/>
            </a:endParaRPr>
          </a:p>
          <a:p>
            <a:pPr algn="r"/>
            <a:r>
              <a:rPr lang="en-US" sz="2100" i="1" dirty="0">
                <a:solidFill>
                  <a:srgbClr val="000000"/>
                </a:solidFill>
                <a:latin typeface="Arial" panose="020B0604020202020204" pitchFamily="34" charset="0"/>
              </a:rPr>
              <a:t>See also </a:t>
            </a:r>
            <a:r>
              <a:rPr lang="en-US" sz="2100" dirty="0">
                <a:solidFill>
                  <a:srgbClr val="000000"/>
                </a:solidFill>
                <a:latin typeface="Arial" panose="020B0604020202020204" pitchFamily="34" charset="0"/>
              </a:rPr>
              <a:t>Iowa Public Information Board Advisory Opinion 24AO:0001, </a:t>
            </a:r>
            <a:r>
              <a:rPr lang="en-US" sz="2100" i="1" dirty="0">
                <a:solidFill>
                  <a:srgbClr val="000000"/>
                </a:solidFill>
                <a:latin typeface="Arial" panose="020B0604020202020204" pitchFamily="34" charset="0"/>
              </a:rPr>
              <a:t>Requirements for Work Sessions</a:t>
            </a:r>
          </a:p>
        </p:txBody>
      </p:sp>
    </p:spTree>
    <p:extLst>
      <p:ext uri="{BB962C8B-B14F-4D97-AF65-F5344CB8AC3E}">
        <p14:creationId xmlns:p14="http://schemas.microsoft.com/office/powerpoint/2010/main" val="1603687324"/>
      </p:ext>
    </p:extLst>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1D878-3D84-463E-BD5F-1762B9298C7F}"/>
              </a:ext>
            </a:extLst>
          </p:cNvPr>
          <p:cNvSpPr>
            <a:spLocks noGrp="1"/>
          </p:cNvSpPr>
          <p:nvPr>
            <p:ph type="title"/>
          </p:nvPr>
        </p:nvSpPr>
        <p:spPr/>
        <p:txBody>
          <a:bodyPr/>
          <a:lstStyle/>
          <a:p>
            <a:r>
              <a:rPr lang="en-US" dirty="0">
                <a:latin typeface="Arial" panose="020B0604020202020204" pitchFamily="34" charset="0"/>
              </a:rPr>
              <a:t>Deliberation</a:t>
            </a:r>
          </a:p>
        </p:txBody>
      </p:sp>
      <p:sp>
        <p:nvSpPr>
          <p:cNvPr id="3" name="Rectangle 2">
            <a:extLst>
              <a:ext uri="{FF2B5EF4-FFF2-40B4-BE49-F238E27FC236}">
                <a16:creationId xmlns:a16="http://schemas.microsoft.com/office/drawing/2014/main" id="{9FAD5AC6-D344-4E19-95EC-C61A202C2FBC}"/>
              </a:ext>
            </a:extLst>
          </p:cNvPr>
          <p:cNvSpPr/>
          <p:nvPr/>
        </p:nvSpPr>
        <p:spPr>
          <a:xfrm>
            <a:off x="1261872" y="1928159"/>
            <a:ext cx="9692640" cy="2262158"/>
          </a:xfrm>
          <a:prstGeom prst="rect">
            <a:avLst/>
          </a:prstGeom>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srgbClr val="000000"/>
                </a:solidFill>
                <a:latin typeface="Arial" panose="020B0604020202020204" pitchFamily="34" charset="0"/>
              </a:rPr>
              <a:t>Deliberation = any discussion of members’ opinions, even if it’s merely hypothetical or final action is reserved for a later meeting</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000" dirty="0">
              <a:solidFill>
                <a:srgbClr val="000000"/>
              </a:solidFill>
              <a:latin typeface="Arial" panose="020B0604020202020204" pitchFamily="34" charset="0"/>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srgbClr val="000000"/>
                </a:solidFill>
                <a:latin typeface="Arial" panose="020B0604020202020204" pitchFamily="34" charset="0"/>
              </a:rPr>
              <a:t>“Informational” Sessions = members receive information with no deliberation, but best practice is generally to save it for an official meeting, as it is very easy to accidentally share opinions and create a meeting</a:t>
            </a:r>
          </a:p>
          <a:p>
            <a:pPr marR="0" lvl="0" algn="l" defTabSz="457200" rtl="0" eaLnBrk="1" fontAlgn="auto" latinLnBrk="0" hangingPunct="1">
              <a:lnSpc>
                <a:spcPct val="100000"/>
              </a:lnSpc>
              <a:spcBef>
                <a:spcPts val="0"/>
              </a:spcBef>
              <a:spcAft>
                <a:spcPts val="0"/>
              </a:spcAft>
              <a:buClrTx/>
              <a:buSzTx/>
              <a:tabLst/>
              <a:defRPr/>
            </a:pPr>
            <a:endParaRPr lang="en-US" sz="2100" dirty="0">
              <a:solidFill>
                <a:srgbClr val="000000"/>
              </a:solidFill>
              <a:latin typeface="Arial" panose="020B0604020202020204" pitchFamily="34" charset="0"/>
            </a:endParaRPr>
          </a:p>
        </p:txBody>
      </p:sp>
    </p:spTree>
    <p:extLst>
      <p:ext uri="{BB962C8B-B14F-4D97-AF65-F5344CB8AC3E}">
        <p14:creationId xmlns:p14="http://schemas.microsoft.com/office/powerpoint/2010/main" val="1645133339"/>
      </p:ext>
    </p:extLst>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1D878-3D84-463E-BD5F-1762B9298C7F}"/>
              </a:ext>
            </a:extLst>
          </p:cNvPr>
          <p:cNvSpPr>
            <a:spLocks noGrp="1"/>
          </p:cNvSpPr>
          <p:nvPr>
            <p:ph type="title"/>
          </p:nvPr>
        </p:nvSpPr>
        <p:spPr/>
        <p:txBody>
          <a:bodyPr/>
          <a:lstStyle/>
          <a:p>
            <a:r>
              <a:rPr lang="en-US" dirty="0">
                <a:latin typeface="Arial" panose="020B0604020202020204" pitchFamily="34" charset="0"/>
              </a:rPr>
              <a:t>Deliberation Best Practice</a:t>
            </a:r>
          </a:p>
        </p:txBody>
      </p:sp>
      <p:sp>
        <p:nvSpPr>
          <p:cNvPr id="3" name="Rectangle 2">
            <a:extLst>
              <a:ext uri="{FF2B5EF4-FFF2-40B4-BE49-F238E27FC236}">
                <a16:creationId xmlns:a16="http://schemas.microsoft.com/office/drawing/2014/main" id="{9FAD5AC6-D344-4E19-95EC-C61A202C2FBC}"/>
              </a:ext>
            </a:extLst>
          </p:cNvPr>
          <p:cNvSpPr/>
          <p:nvPr/>
        </p:nvSpPr>
        <p:spPr>
          <a:xfrm>
            <a:off x="1261872" y="1928159"/>
            <a:ext cx="9692640" cy="3924151"/>
          </a:xfrm>
          <a:prstGeom prst="rect">
            <a:avLst/>
          </a:prstGeom>
        </p:spPr>
        <p:txBody>
          <a:bodyPr wrap="square">
            <a:spAutoFit/>
          </a:bodyPr>
          <a:lstStyle/>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sz="2100" dirty="0">
                <a:solidFill>
                  <a:srgbClr val="000000"/>
                </a:solidFill>
                <a:latin typeface=""/>
              </a:rPr>
              <a:t>S</a:t>
            </a:r>
            <a:r>
              <a:rPr kumimoji="0" lang="en-US" sz="2100" b="0" i="0" u="none" strike="noStrike" kern="1200" cap="none" spc="0" normalizeH="0" baseline="0" noProof="0" dirty="0" err="1">
                <a:ln>
                  <a:noFill/>
                </a:ln>
                <a:solidFill>
                  <a:srgbClr val="000000"/>
                </a:solidFill>
                <a:effectLst/>
                <a:uLnTx/>
                <a:uFillTx/>
                <a:latin typeface=""/>
                <a:ea typeface="+mn-ea"/>
                <a:cs typeface="+mn-cs"/>
              </a:rPr>
              <a:t>ave</a:t>
            </a:r>
            <a:r>
              <a:rPr kumimoji="0" lang="en-US" sz="2100" b="0" i="0" u="none" strike="noStrike" kern="1200" cap="none" spc="0" normalizeH="0" baseline="0" noProof="0" dirty="0">
                <a:ln>
                  <a:noFill/>
                </a:ln>
                <a:solidFill>
                  <a:srgbClr val="000000"/>
                </a:solidFill>
                <a:effectLst/>
                <a:uLnTx/>
                <a:uFillTx/>
                <a:latin typeface=""/>
                <a:ea typeface="+mn-ea"/>
                <a:cs typeface="+mn-cs"/>
              </a:rPr>
              <a:t> it for an official meeting, as it is very easy to accidentally share opinions and create a meeting</a:t>
            </a:r>
          </a:p>
          <a:p>
            <a:pPr marL="457200" lvl="0" indent="-457200">
              <a:buFont typeface="+mj-lt"/>
              <a:buAutoNum type="arabicPeriod"/>
              <a:defRPr/>
            </a:pPr>
            <a:r>
              <a:rPr lang="en-US" sz="2100" dirty="0">
                <a:solidFill>
                  <a:srgbClr val="000000"/>
                </a:solidFill>
                <a:latin typeface=""/>
              </a:rPr>
              <a:t>If conducting an informational session, take in the information received and ask clarifying questions if needed, but avoid providing any commentary </a:t>
            </a:r>
            <a:endParaRPr kumimoji="0" lang="en-US" sz="2100" b="0" i="0" u="none" strike="noStrike" kern="1200" cap="none" spc="0" normalizeH="0" baseline="0" noProof="0" dirty="0">
              <a:ln>
                <a:noFill/>
              </a:ln>
              <a:solidFill>
                <a:srgbClr val="000000"/>
              </a:solidFill>
              <a:effectLst/>
              <a:uLnTx/>
              <a:uFillTx/>
              <a:latin typeface=""/>
              <a:ea typeface="+mn-ea"/>
              <a:cs typeface="+mn-cs"/>
            </a:endParaRPr>
          </a:p>
          <a:p>
            <a:pPr marL="742950" lvl="1" indent="-285750">
              <a:buFont typeface="Arial" panose="020B0604020202020204" pitchFamily="34" charset="0"/>
              <a:buChar char="•"/>
              <a:defRPr/>
            </a:pPr>
            <a:r>
              <a:rPr lang="en-US" sz="2100" dirty="0">
                <a:solidFill>
                  <a:srgbClr val="000000"/>
                </a:solidFill>
                <a:latin typeface=""/>
              </a:rPr>
              <a:t>Avoid:</a:t>
            </a:r>
          </a:p>
          <a:p>
            <a:pPr marL="1200150" lvl="2" indent="-285750">
              <a:buFont typeface="Arial" panose="020B0604020202020204" pitchFamily="34" charset="0"/>
              <a:buChar char="•"/>
              <a:defRPr/>
            </a:pPr>
            <a:r>
              <a:rPr lang="en-US" sz="2100" dirty="0">
                <a:solidFill>
                  <a:srgbClr val="000000"/>
                </a:solidFill>
                <a:latin typeface=""/>
              </a:rPr>
              <a:t>“I think we should..”, </a:t>
            </a:r>
          </a:p>
          <a:p>
            <a:pPr marL="1200150" lvl="2" indent="-285750">
              <a:buFont typeface="Arial" panose="020B0604020202020204" pitchFamily="34" charset="0"/>
              <a:buChar char="•"/>
              <a:defRPr/>
            </a:pPr>
            <a:r>
              <a:rPr lang="en-US" sz="2100" dirty="0">
                <a:solidFill>
                  <a:srgbClr val="000000"/>
                </a:solidFill>
                <a:latin typeface=""/>
              </a:rPr>
              <a:t>“I feel this could...,</a:t>
            </a:r>
          </a:p>
          <a:p>
            <a:pPr marL="1200150" lvl="2" indent="-285750">
              <a:buFont typeface="Arial" panose="020B0604020202020204" pitchFamily="34" charset="0"/>
              <a:buChar char="•"/>
              <a:defRPr/>
            </a:pPr>
            <a:r>
              <a:rPr lang="en-US" sz="2100" dirty="0">
                <a:solidFill>
                  <a:srgbClr val="000000"/>
                </a:solidFill>
                <a:latin typeface=""/>
              </a:rPr>
              <a:t>“I support/won’t support this…”, </a:t>
            </a:r>
          </a:p>
          <a:p>
            <a:pPr marL="1200150" lvl="2" indent="-285750">
              <a:buFont typeface="Arial" panose="020B0604020202020204" pitchFamily="34" charset="0"/>
              <a:buChar char="•"/>
              <a:defRPr/>
            </a:pPr>
            <a:r>
              <a:rPr lang="en-US" sz="2100" dirty="0">
                <a:solidFill>
                  <a:srgbClr val="000000"/>
                </a:solidFill>
                <a:latin typeface=""/>
              </a:rPr>
              <a:t>“My opinion on this matter is…”, </a:t>
            </a:r>
          </a:p>
          <a:p>
            <a:pPr marL="1200150" lvl="2" indent="-285750">
              <a:buFont typeface="Arial" panose="020B0604020202020204" pitchFamily="34" charset="0"/>
              <a:buChar char="•"/>
              <a:defRPr/>
            </a:pPr>
            <a:r>
              <a:rPr lang="en-US" sz="2100" dirty="0">
                <a:solidFill>
                  <a:srgbClr val="000000"/>
                </a:solidFill>
                <a:latin typeface=""/>
              </a:rPr>
              <a:t>“I want to take a poll/see what you all are thinking”</a:t>
            </a:r>
          </a:p>
          <a:p>
            <a:pPr marR="0" lvl="0" algn="l" defTabSz="457200" rtl="0" eaLnBrk="1" fontAlgn="auto" latinLnBrk="0" hangingPunct="1">
              <a:lnSpc>
                <a:spcPct val="100000"/>
              </a:lnSpc>
              <a:spcBef>
                <a:spcPts val="0"/>
              </a:spcBef>
              <a:spcAft>
                <a:spcPts val="0"/>
              </a:spcAft>
              <a:buClrTx/>
              <a:buSzTx/>
              <a:tabLst/>
              <a:defRPr/>
            </a:pPr>
            <a:endParaRPr kumimoji="0" lang="en-US" sz="2100" b="0" i="0" u="none" strike="noStrike" kern="1200" cap="none" spc="0" normalizeH="0" baseline="0" noProof="0" dirty="0">
              <a:ln>
                <a:noFill/>
              </a:ln>
              <a:solidFill>
                <a:srgbClr val="000000"/>
              </a:solidFill>
              <a:effectLst/>
              <a:uLnTx/>
              <a:uFillTx/>
              <a:latin typeface=""/>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262828"/>
              </a:solidFill>
              <a:effectLst/>
              <a:uLnTx/>
              <a:uFillTx/>
              <a:latin typeface=""/>
              <a:ea typeface="+mn-ea"/>
              <a:cs typeface="+mn-cs"/>
            </a:endParaRPr>
          </a:p>
        </p:txBody>
      </p:sp>
    </p:spTree>
    <p:extLst>
      <p:ext uri="{BB962C8B-B14F-4D97-AF65-F5344CB8AC3E}">
        <p14:creationId xmlns:p14="http://schemas.microsoft.com/office/powerpoint/2010/main" val="3529049281"/>
      </p:ext>
    </p:extLst>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SOCIAL GATHERINGS</a:t>
            </a:r>
          </a:p>
        </p:txBody>
      </p:sp>
      <p:sp>
        <p:nvSpPr>
          <p:cNvPr id="4" name="Content Placeholder 3">
            <a:extLst>
              <a:ext uri="{FF2B5EF4-FFF2-40B4-BE49-F238E27FC236}">
                <a16:creationId xmlns:a16="http://schemas.microsoft.com/office/drawing/2014/main" id="{04A0918B-484F-3E8E-2D79-62DF0970E051}"/>
              </a:ext>
            </a:extLst>
          </p:cNvPr>
          <p:cNvSpPr>
            <a:spLocks noGrp="1"/>
          </p:cNvSpPr>
          <p:nvPr>
            <p:ph idx="1"/>
          </p:nvPr>
        </p:nvSpPr>
        <p:spPr/>
        <p:txBody>
          <a:bodyPr/>
          <a:lstStyle/>
          <a:p>
            <a:pPr marL="285750" lvl="0" indent="-285750" defTabSz="457200">
              <a:lnSpc>
                <a:spcPct val="100000"/>
              </a:lnSpc>
              <a:spcBef>
                <a:spcPts val="0"/>
              </a:spcBef>
              <a:spcAft>
                <a:spcPts val="600"/>
              </a:spcAft>
              <a:buClrTx/>
              <a:buSzTx/>
              <a:defRPr/>
            </a:pPr>
            <a:r>
              <a:rPr lang="en-US" sz="2100" spc="0" dirty="0">
                <a:solidFill>
                  <a:srgbClr val="000000"/>
                </a:solidFill>
                <a:latin typeface="Arial" panose="020B0604020202020204" pitchFamily="34" charset="0"/>
              </a:rPr>
              <a:t>A gathering becomes a “meeting” when a quorum of officials engage in discussion on matters over which they exercise judgment.</a:t>
            </a:r>
          </a:p>
          <a:p>
            <a:pPr marL="742950" lvl="1" indent="-285750" defTabSz="457200">
              <a:lnSpc>
                <a:spcPct val="100000"/>
              </a:lnSpc>
              <a:spcBef>
                <a:spcPts val="0"/>
              </a:spcBef>
              <a:spcAft>
                <a:spcPts val="600"/>
              </a:spcAft>
              <a:buClrTx/>
              <a:buFont typeface="Arial" panose="020B0604020202020204" pitchFamily="34" charset="0"/>
              <a:buChar char="•"/>
              <a:defRPr/>
            </a:pPr>
            <a:r>
              <a:rPr lang="en-US" sz="2100" dirty="0">
                <a:solidFill>
                  <a:srgbClr val="000000"/>
                </a:solidFill>
                <a:latin typeface="Arial" panose="020B0604020202020204" pitchFamily="34" charset="0"/>
              </a:rPr>
              <a:t>Deliberation: “if the members of the governmental body engage in any discussion that focuses at all concretely on matters over which they exercise judgment or discretion.”</a:t>
            </a:r>
          </a:p>
          <a:p>
            <a:pPr lvl="1" indent="0" algn="r" defTabSz="457200">
              <a:lnSpc>
                <a:spcPct val="100000"/>
              </a:lnSpc>
              <a:spcBef>
                <a:spcPts val="0"/>
              </a:spcBef>
              <a:spcAft>
                <a:spcPts val="600"/>
              </a:spcAft>
              <a:buClrTx/>
              <a:buNone/>
              <a:defRPr/>
            </a:pPr>
            <a:r>
              <a:rPr lang="en-US" i="1" dirty="0">
                <a:solidFill>
                  <a:srgbClr val="000000"/>
                </a:solidFill>
                <a:latin typeface="Arial" panose="020B0604020202020204" pitchFamily="34" charset="0"/>
              </a:rPr>
              <a:t>Hutchison v. Shull</a:t>
            </a:r>
            <a:r>
              <a:rPr lang="en-US" dirty="0">
                <a:solidFill>
                  <a:srgbClr val="000000"/>
                </a:solidFill>
                <a:latin typeface="Arial" panose="020B0604020202020204" pitchFamily="34" charset="0"/>
              </a:rPr>
              <a:t>, 878 N.W.2d 221, 231 fn. 1 (Iowa 2016).</a:t>
            </a:r>
          </a:p>
          <a:p>
            <a:endParaRPr lang="en-US" dirty="0">
              <a:latin typeface="Arial" panose="020B0604020202020204" pitchFamily="34" charset="0"/>
            </a:endParaRPr>
          </a:p>
        </p:txBody>
      </p:sp>
    </p:spTree>
    <p:extLst>
      <p:ext uri="{BB962C8B-B14F-4D97-AF65-F5344CB8AC3E}">
        <p14:creationId xmlns:p14="http://schemas.microsoft.com/office/powerpoint/2010/main" val="3635928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DISCLAIMER</a:t>
            </a:r>
            <a:endParaRPr lang="en-US" dirty="0">
              <a:solidFill>
                <a:schemeClr val="accent5"/>
              </a:solidFill>
              <a:latin typeface="Arial" panose="020B0604020202020204" pitchFamily="34" charset="0"/>
              <a:cs typeface="Arial" panose="020B0604020202020204" pitchFamily="34" charset="0"/>
            </a:endParaRPr>
          </a:p>
        </p:txBody>
      </p:sp>
      <p:sp>
        <p:nvSpPr>
          <p:cNvPr id="3" name="TextBox 2"/>
          <p:cNvSpPr txBox="1"/>
          <p:nvPr/>
        </p:nvSpPr>
        <p:spPr>
          <a:xfrm>
            <a:off x="1427584" y="1752601"/>
            <a:ext cx="9011816" cy="1477328"/>
          </a:xfrm>
          <a:prstGeom prst="rect">
            <a:avLst/>
          </a:prstGeom>
          <a:noFill/>
        </p:spPr>
        <p:txBody>
          <a:bodyPr wrap="square" rtlCol="0">
            <a:spAutoFit/>
          </a:bodyPr>
          <a:lstStyle/>
          <a:p>
            <a:pPr>
              <a:defRPr/>
            </a:pPr>
            <a:endParaRPr lang="en-US" dirty="0">
              <a:solidFill>
                <a:srgbClr val="775F55"/>
              </a:solidFill>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This presentation is not intended to serve as legal advice.  You should consult with your government entity’s attorney about specific situations you encounter.  </a:t>
            </a:r>
            <a:endParaRPr lang="en-US" sz="24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5140315"/>
      </p:ext>
    </p:extLst>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CD1BC-EA2A-4615-85D6-59C827FCEA3B}"/>
              </a:ext>
            </a:extLst>
          </p:cNvPr>
          <p:cNvSpPr>
            <a:spLocks noGrp="1"/>
          </p:cNvSpPr>
          <p:nvPr>
            <p:ph type="title"/>
          </p:nvPr>
        </p:nvSpPr>
        <p:spPr/>
        <p:txBody>
          <a:bodyPr>
            <a:normAutofit/>
          </a:bodyPr>
          <a:lstStyle/>
          <a:p>
            <a:r>
              <a:rPr lang="en-US" dirty="0">
                <a:latin typeface="Arial" panose="020B0604020202020204" pitchFamily="34" charset="0"/>
              </a:rPr>
              <a:t>MINISTERIAL Purposes</a:t>
            </a:r>
          </a:p>
        </p:txBody>
      </p:sp>
      <p:sp>
        <p:nvSpPr>
          <p:cNvPr id="4" name="Content Placeholder 3">
            <a:extLst>
              <a:ext uri="{FF2B5EF4-FFF2-40B4-BE49-F238E27FC236}">
                <a16:creationId xmlns:a16="http://schemas.microsoft.com/office/drawing/2014/main" id="{2785C811-0958-A4F3-F020-F8858C966391}"/>
              </a:ext>
            </a:extLst>
          </p:cNvPr>
          <p:cNvSpPr>
            <a:spLocks noGrp="1"/>
          </p:cNvSpPr>
          <p:nvPr>
            <p:ph idx="1"/>
          </p:nvPr>
        </p:nvSpPr>
        <p:spPr/>
        <p:txBody>
          <a:bodyPr>
            <a:normAutofit/>
          </a:bodyPr>
          <a:lstStyle/>
          <a:p>
            <a:r>
              <a:rPr lang="en-US" dirty="0">
                <a:solidFill>
                  <a:srgbClr val="000000"/>
                </a:solidFill>
                <a:latin typeface="Arial" panose="020B0604020202020204" pitchFamily="34" charset="0"/>
              </a:rPr>
              <a:t>Excluded from Chapter 21, is a “a gathering of members…for purely ministerial…purposes…” </a:t>
            </a:r>
          </a:p>
          <a:p>
            <a:pPr marL="0" indent="0" algn="r">
              <a:buNone/>
            </a:pPr>
            <a:r>
              <a:rPr lang="en-US" sz="1800" dirty="0">
                <a:solidFill>
                  <a:srgbClr val="000000"/>
                </a:solidFill>
                <a:latin typeface="Arial" panose="020B0604020202020204" pitchFamily="34" charset="0"/>
              </a:rPr>
              <a:t>Iowa Code § 21.2</a:t>
            </a:r>
          </a:p>
          <a:p>
            <a:r>
              <a:rPr lang="en-US" dirty="0">
                <a:solidFill>
                  <a:srgbClr val="000000"/>
                </a:solidFill>
                <a:latin typeface="Arial" panose="020B0604020202020204" pitchFamily="34" charset="0"/>
              </a:rPr>
              <a:t>“Purely ministerial purposes” = certain government business which does not involve </a:t>
            </a:r>
            <a:r>
              <a:rPr lang="en-US" i="1" dirty="0">
                <a:solidFill>
                  <a:srgbClr val="000000"/>
                </a:solidFill>
                <a:latin typeface="Arial" panose="020B0604020202020204" pitchFamily="34" charset="0"/>
              </a:rPr>
              <a:t>any</a:t>
            </a:r>
            <a:r>
              <a:rPr lang="en-US" dirty="0">
                <a:solidFill>
                  <a:srgbClr val="000000"/>
                </a:solidFill>
                <a:latin typeface="Arial" panose="020B0604020202020204" pitchFamily="34" charset="0"/>
              </a:rPr>
              <a:t> official discretion, such as processing payroll or signing documents which have already been approved.</a:t>
            </a:r>
          </a:p>
          <a:p>
            <a:pPr marL="0" indent="0" algn="r">
              <a:buNone/>
            </a:pPr>
            <a:r>
              <a:rPr lang="en-US" sz="1800" dirty="0">
                <a:solidFill>
                  <a:srgbClr val="000000"/>
                </a:solidFill>
                <a:latin typeface="Arial" panose="020B0604020202020204" pitchFamily="34" charset="0"/>
              </a:rPr>
              <a:t>Iowa Public Information Board Advisory Opinion 24AO:0004</a:t>
            </a:r>
            <a:endParaRPr lang="en-US" dirty="0">
              <a:latin typeface="Arial" panose="020B0604020202020204" pitchFamily="34" charset="0"/>
            </a:endParaRPr>
          </a:p>
        </p:txBody>
      </p:sp>
    </p:spTree>
    <p:extLst>
      <p:ext uri="{BB962C8B-B14F-4D97-AF65-F5344CB8AC3E}">
        <p14:creationId xmlns:p14="http://schemas.microsoft.com/office/powerpoint/2010/main" val="8533402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D7FB1-3A23-4A23-B2AE-6890DCCD2E49}"/>
              </a:ext>
            </a:extLst>
          </p:cNvPr>
          <p:cNvSpPr>
            <a:spLocks noGrp="1"/>
          </p:cNvSpPr>
          <p:nvPr>
            <p:ph type="title"/>
          </p:nvPr>
        </p:nvSpPr>
        <p:spPr/>
        <p:txBody>
          <a:bodyPr>
            <a:normAutofit/>
          </a:bodyPr>
          <a:lstStyle/>
          <a:p>
            <a:r>
              <a:rPr lang="en-US" dirty="0">
                <a:latin typeface="Arial" panose="020B0604020202020204" pitchFamily="34" charset="0"/>
              </a:rPr>
              <a:t>Best Practice</a:t>
            </a:r>
          </a:p>
        </p:txBody>
      </p:sp>
      <p:sp>
        <p:nvSpPr>
          <p:cNvPr id="3" name="Content Placeholder 2">
            <a:extLst>
              <a:ext uri="{FF2B5EF4-FFF2-40B4-BE49-F238E27FC236}">
                <a16:creationId xmlns:a16="http://schemas.microsoft.com/office/drawing/2014/main" id="{FBC635B5-B4BE-4BEF-A635-BFB84F5BDA80}"/>
              </a:ext>
            </a:extLst>
          </p:cNvPr>
          <p:cNvSpPr>
            <a:spLocks noGrp="1"/>
          </p:cNvSpPr>
          <p:nvPr>
            <p:ph idx="1"/>
          </p:nvPr>
        </p:nvSpPr>
        <p:spPr>
          <a:xfrm>
            <a:off x="1261871" y="1828800"/>
            <a:ext cx="9378419" cy="4411580"/>
          </a:xfrm>
        </p:spPr>
        <p:txBody>
          <a:bodyPr>
            <a:noAutofit/>
          </a:bodyPr>
          <a:lstStyle/>
          <a:p>
            <a:pPr marL="457200" indent="-457200">
              <a:buClrTx/>
              <a:buFont typeface="+mj-lt"/>
              <a:buAutoNum type="arabicPeriod"/>
            </a:pPr>
            <a:r>
              <a:rPr lang="en-US" sz="2100" dirty="0">
                <a:solidFill>
                  <a:srgbClr val="000000"/>
                </a:solidFill>
                <a:latin typeface="Arial" panose="020B0604020202020204" pitchFamily="34" charset="0"/>
              </a:rPr>
              <a:t>Provide notice that members of the governmental body will be attending</a:t>
            </a:r>
          </a:p>
          <a:p>
            <a:pPr marL="457200" indent="-457200">
              <a:buClrTx/>
              <a:buFont typeface="+mj-lt"/>
              <a:buAutoNum type="arabicPeriod"/>
            </a:pPr>
            <a:r>
              <a:rPr lang="en-US" sz="2100" dirty="0">
                <a:solidFill>
                  <a:srgbClr val="000000"/>
                </a:solidFill>
                <a:latin typeface="Arial" panose="020B0604020202020204" pitchFamily="34" charset="0"/>
              </a:rPr>
              <a:t>Do not sit together or gather in a majority at the event</a:t>
            </a:r>
          </a:p>
          <a:p>
            <a:pPr marL="457200" indent="-457200">
              <a:buClrTx/>
              <a:buFont typeface="+mj-lt"/>
              <a:buAutoNum type="arabicPeriod"/>
            </a:pPr>
            <a:r>
              <a:rPr lang="en-US" sz="2100" dirty="0">
                <a:solidFill>
                  <a:srgbClr val="000000"/>
                </a:solidFill>
                <a:latin typeface="Arial" panose="020B0604020202020204" pitchFamily="34" charset="0"/>
              </a:rPr>
              <a:t>If together, keep conversation topics away from government business.</a:t>
            </a:r>
          </a:p>
          <a:p>
            <a:pPr marL="0" indent="0" algn="r">
              <a:buNone/>
            </a:pPr>
            <a:endParaRPr lang="en-US" sz="2100" i="1" dirty="0">
              <a:solidFill>
                <a:srgbClr val="000000"/>
              </a:solidFill>
              <a:latin typeface="Arial" panose="020B0604020202020204" pitchFamily="34" charset="0"/>
            </a:endParaRPr>
          </a:p>
          <a:p>
            <a:pPr marL="0" indent="0" algn="r">
              <a:buNone/>
            </a:pPr>
            <a:r>
              <a:rPr lang="en-US" sz="2100" i="1" dirty="0">
                <a:solidFill>
                  <a:srgbClr val="000000"/>
                </a:solidFill>
                <a:latin typeface="Arial" panose="020B0604020202020204" pitchFamily="34" charset="0"/>
              </a:rPr>
              <a:t>See</a:t>
            </a:r>
            <a:r>
              <a:rPr lang="en-US" sz="2100" dirty="0">
                <a:solidFill>
                  <a:srgbClr val="000000"/>
                </a:solidFill>
                <a:latin typeface="Arial" panose="020B0604020202020204" pitchFamily="34" charset="0"/>
              </a:rPr>
              <a:t> Iowa Public Information Board Advisory Opinion 24AO:0004</a:t>
            </a:r>
          </a:p>
        </p:txBody>
      </p:sp>
    </p:spTree>
    <p:extLst>
      <p:ext uri="{BB962C8B-B14F-4D97-AF65-F5344CB8AC3E}">
        <p14:creationId xmlns:p14="http://schemas.microsoft.com/office/powerpoint/2010/main" val="13177804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94198"/>
            <a:ext cx="9692640" cy="1397124"/>
          </a:xfrm>
        </p:spPr>
        <p:txBody>
          <a:bodyPr>
            <a:normAutofit/>
          </a:bodyPr>
          <a:lstStyle/>
          <a:p>
            <a:r>
              <a:rPr lang="en-US" dirty="0">
                <a:solidFill>
                  <a:srgbClr val="418AB3"/>
                </a:solidFill>
                <a:latin typeface="Arial" panose="020B0604020202020204" pitchFamily="34" charset="0"/>
              </a:rPr>
              <a:t>EMAIL and text</a:t>
            </a:r>
          </a:p>
        </p:txBody>
      </p:sp>
      <p:sp>
        <p:nvSpPr>
          <p:cNvPr id="3" name="TextBox 2"/>
          <p:cNvSpPr txBox="1"/>
          <p:nvPr/>
        </p:nvSpPr>
        <p:spPr>
          <a:xfrm>
            <a:off x="1178351" y="1786932"/>
            <a:ext cx="9235091" cy="3816429"/>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srgbClr val="5E5E5E"/>
              </a:solidFill>
              <a:effectLst/>
              <a:uLnTx/>
              <a:uFillTx/>
              <a:latin typeface=""/>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latin typeface=""/>
                <a:ea typeface="+mn-ea"/>
                <a:cs typeface="+mn-cs"/>
              </a:rPr>
              <a:t>Can members e-mail </a:t>
            </a:r>
            <a:r>
              <a:rPr lang="en-US" sz="2100" dirty="0">
                <a:solidFill>
                  <a:srgbClr val="000000"/>
                </a:solidFill>
                <a:latin typeface=""/>
              </a:rPr>
              <a:t>or text </a:t>
            </a:r>
            <a:r>
              <a:rPr kumimoji="0" lang="en-US" sz="2100" b="0" i="0" u="none" strike="noStrike" kern="1200" cap="none" spc="0" normalizeH="0" baseline="0" noProof="0" dirty="0">
                <a:ln>
                  <a:noFill/>
                </a:ln>
                <a:solidFill>
                  <a:srgbClr val="000000"/>
                </a:solidFill>
                <a:effectLst/>
                <a:uLnTx/>
                <a:uFillTx/>
                <a:latin typeface=""/>
                <a:ea typeface="+mn-ea"/>
                <a:cs typeface="+mn-cs"/>
              </a:rPr>
              <a:t>each other concerning governmental business?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100" b="0" i="0" u="none" strike="noStrike" kern="1200" cap="none" spc="0" normalizeH="0" baseline="0" noProof="0" dirty="0">
              <a:ln>
                <a:noFill/>
              </a:ln>
              <a:solidFill>
                <a:srgbClr val="000000"/>
              </a:solidFill>
              <a:effectLst/>
              <a:uLnTx/>
              <a:uFillTx/>
              <a:latin typeface=""/>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
                <a:ea typeface="+mn-ea"/>
                <a:cs typeface="+mn-cs"/>
              </a:rPr>
              <a:t>Every situation is fact specific, and it is easy to send an e-mail to all members just to share relevant information on a topic without the intent to avoid </a:t>
            </a:r>
            <a:r>
              <a:rPr lang="en-US" sz="2100" dirty="0">
                <a:solidFill>
                  <a:srgbClr val="000000"/>
                </a:solidFill>
                <a:latin typeface=""/>
              </a:rPr>
              <a:t>Chapter 21</a:t>
            </a:r>
            <a:r>
              <a:rPr kumimoji="0" lang="en-US" sz="2100" b="0" i="0" u="none" strike="noStrike" kern="1200" cap="none" spc="0" normalizeH="0" baseline="0" noProof="0" dirty="0">
                <a:ln>
                  <a:noFill/>
                </a:ln>
                <a:solidFill>
                  <a:srgbClr val="000000"/>
                </a:solidFill>
                <a:effectLst/>
                <a:uLnTx/>
                <a:uFillTx/>
                <a:latin typeface=""/>
                <a:ea typeface="+mn-ea"/>
                <a:cs typeface="+mn-cs"/>
              </a:rPr>
              <a:t>.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latin typeface=""/>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
                <a:ea typeface="+mn-ea"/>
                <a:cs typeface="+mn-cs"/>
              </a:rPr>
              <a:t>If members want to share an opinion or debate policy, they should save that discussion for the open session.</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latin typeface=""/>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
                <a:ea typeface="+mn-ea"/>
                <a:cs typeface="+mn-cs"/>
              </a:rPr>
              <a:t>Emails and texts are public records.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DF5327"/>
              </a:solidFill>
              <a:effectLst/>
              <a:uLnTx/>
              <a:uFillTx/>
              <a:latin typeface=""/>
              <a:ea typeface="+mn-ea"/>
              <a:cs typeface="+mn-cs"/>
            </a:endParaRPr>
          </a:p>
        </p:txBody>
      </p:sp>
    </p:spTree>
    <p:extLst>
      <p:ext uri="{BB962C8B-B14F-4D97-AF65-F5344CB8AC3E}">
        <p14:creationId xmlns:p14="http://schemas.microsoft.com/office/powerpoint/2010/main" val="2641195750"/>
      </p:ext>
    </p:extLst>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94198"/>
            <a:ext cx="9692640" cy="1397124"/>
          </a:xfrm>
        </p:spPr>
        <p:txBody>
          <a:bodyPr>
            <a:normAutofit/>
          </a:bodyPr>
          <a:lstStyle/>
          <a:p>
            <a:r>
              <a:rPr lang="en-US" dirty="0">
                <a:solidFill>
                  <a:srgbClr val="418AB3"/>
                </a:solidFill>
                <a:latin typeface="Arial" panose="020B0604020202020204" pitchFamily="34" charset="0"/>
              </a:rPr>
              <a:t>Best Practice</a:t>
            </a:r>
          </a:p>
        </p:txBody>
      </p:sp>
      <p:sp>
        <p:nvSpPr>
          <p:cNvPr id="3" name="TextBox 2"/>
          <p:cNvSpPr txBox="1"/>
          <p:nvPr/>
        </p:nvSpPr>
        <p:spPr>
          <a:xfrm>
            <a:off x="1178351" y="1786932"/>
            <a:ext cx="9235091" cy="1661993"/>
          </a:xfrm>
          <a:prstGeom prst="rect">
            <a:avLst/>
          </a:prstGeom>
          <a:noFill/>
        </p:spPr>
        <p:txBody>
          <a:bodyPr wrap="square" rtlCol="0">
            <a:spAutoFit/>
          </a:bodyPr>
          <a:lstStyle/>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endParaRPr lang="en-US" sz="2100" dirty="0">
              <a:solidFill>
                <a:srgbClr val="000000"/>
              </a:solidFill>
              <a:latin typeface="Arial" panose="020B0604020202020204" pitchFamily="34" charset="0"/>
            </a:endParaRPr>
          </a:p>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sz="2100" dirty="0">
                <a:solidFill>
                  <a:srgbClr val="000000"/>
                </a:solidFill>
                <a:latin typeface="Arial" panose="020B0604020202020204" pitchFamily="34" charset="0"/>
              </a:rPr>
              <a:t>If information needs to be shared with members, send an email using BCC to the members to prevent an unintended discussion through “reply all.”</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DF5327"/>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119829732"/>
      </p:ext>
    </p:extLst>
  </p:cSld>
  <p:clrMapOvr>
    <a:masterClrMapping/>
  </p:clrMapOvr>
  <p:transition>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713232" y="3305906"/>
            <a:ext cx="9692640" cy="1397124"/>
          </a:xfrm>
        </p:spPr>
        <p:txBody>
          <a:bodyPr>
            <a:noAutofit/>
          </a:bodyPr>
          <a:lstStyle/>
          <a:p>
            <a:pPr algn="ctr"/>
            <a:r>
              <a:rPr lang="en-US" dirty="0">
                <a:latin typeface="Arial" panose="020B0604020202020204" pitchFamily="34" charset="0"/>
              </a:rPr>
              <a:t>LEGAL REQUIREMENTS FOR  MEETINGS</a:t>
            </a:r>
          </a:p>
        </p:txBody>
      </p:sp>
    </p:spTree>
    <p:extLst>
      <p:ext uri="{BB962C8B-B14F-4D97-AF65-F5344CB8AC3E}">
        <p14:creationId xmlns:p14="http://schemas.microsoft.com/office/powerpoint/2010/main" val="15495670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notice</a:t>
            </a:r>
          </a:p>
        </p:txBody>
      </p:sp>
      <p:sp>
        <p:nvSpPr>
          <p:cNvPr id="4" name="Content Placeholder 3">
            <a:extLst>
              <a:ext uri="{FF2B5EF4-FFF2-40B4-BE49-F238E27FC236}">
                <a16:creationId xmlns:a16="http://schemas.microsoft.com/office/drawing/2014/main" id="{DE0858C2-4B22-03BD-596F-5770DFCDAA89}"/>
              </a:ext>
            </a:extLst>
          </p:cNvPr>
          <p:cNvSpPr>
            <a:spLocks noGrp="1"/>
          </p:cNvSpPr>
          <p:nvPr>
            <p:ph idx="1"/>
          </p:nvPr>
        </p:nvSpPr>
        <p:spPr/>
        <p:txBody>
          <a:bodyPr>
            <a:normAutofit/>
          </a:bodyPr>
          <a:lstStyle/>
          <a:p>
            <a:pPr marL="0" lvl="0" indent="0" defTabSz="457200">
              <a:lnSpc>
                <a:spcPct val="100000"/>
              </a:lnSpc>
              <a:spcBef>
                <a:spcPts val="0"/>
              </a:spcBef>
              <a:spcAft>
                <a:spcPts val="0"/>
              </a:spcAft>
              <a:buClrTx/>
              <a:buSzTx/>
              <a:buNone/>
              <a:defRPr/>
            </a:pPr>
            <a:endParaRPr lang="en-US" sz="2100" spc="0" dirty="0">
              <a:solidFill>
                <a:srgbClr val="000000"/>
              </a:solidFill>
              <a:latin typeface="Arial" panose="020B0604020202020204" pitchFamily="34" charset="0"/>
            </a:endParaRPr>
          </a:p>
          <a:p>
            <a:pPr marL="0" lvl="0" indent="0" defTabSz="457200">
              <a:lnSpc>
                <a:spcPct val="100000"/>
              </a:lnSpc>
              <a:spcBef>
                <a:spcPts val="0"/>
              </a:spcBef>
              <a:spcAft>
                <a:spcPts val="600"/>
              </a:spcAft>
              <a:buClrTx/>
              <a:buSzTx/>
              <a:buNone/>
              <a:defRPr/>
            </a:pPr>
            <a:r>
              <a:rPr lang="en-US" sz="2100" spc="0" dirty="0">
                <a:solidFill>
                  <a:srgbClr val="000000"/>
                </a:solidFill>
                <a:latin typeface="Arial" panose="020B0604020202020204" pitchFamily="34" charset="0"/>
              </a:rPr>
              <a:t>Public notice MUST </a:t>
            </a:r>
          </a:p>
          <a:p>
            <a:pPr marL="457200" lvl="0" indent="-457200" defTabSz="457200">
              <a:lnSpc>
                <a:spcPct val="100000"/>
              </a:lnSpc>
              <a:spcBef>
                <a:spcPts val="0"/>
              </a:spcBef>
              <a:spcAft>
                <a:spcPts val="600"/>
              </a:spcAft>
              <a:buClrTx/>
              <a:buSzTx/>
              <a:buFont typeface="+mj-lt"/>
              <a:buAutoNum type="arabicPeriod"/>
              <a:defRPr/>
            </a:pPr>
            <a:r>
              <a:rPr lang="en-US" sz="2100" dirty="0">
                <a:solidFill>
                  <a:srgbClr val="000000"/>
                </a:solidFill>
                <a:latin typeface="Arial" panose="020B0604020202020204" pitchFamily="34" charset="0"/>
              </a:rPr>
              <a:t>B</a:t>
            </a:r>
            <a:r>
              <a:rPr lang="en-US" sz="2100" spc="0" dirty="0">
                <a:solidFill>
                  <a:srgbClr val="000000"/>
                </a:solidFill>
                <a:latin typeface="Arial" panose="020B0604020202020204" pitchFamily="34" charset="0"/>
              </a:rPr>
              <a:t>e posted at least 24 hours before the meeting starts</a:t>
            </a:r>
          </a:p>
          <a:p>
            <a:pPr marL="457200" lvl="0" indent="-457200" defTabSz="457200">
              <a:lnSpc>
                <a:spcPct val="100000"/>
              </a:lnSpc>
              <a:spcBef>
                <a:spcPts val="0"/>
              </a:spcBef>
              <a:spcAft>
                <a:spcPts val="600"/>
              </a:spcAft>
              <a:buClrTx/>
              <a:buSzTx/>
              <a:buFont typeface="+mj-lt"/>
              <a:buAutoNum type="arabicPeriod"/>
              <a:defRPr/>
            </a:pPr>
            <a:r>
              <a:rPr lang="en-US" sz="2100" dirty="0">
                <a:solidFill>
                  <a:srgbClr val="000000"/>
                </a:solidFill>
                <a:latin typeface="Arial" panose="020B0604020202020204" pitchFamily="34" charset="0"/>
              </a:rPr>
              <a:t>Give</a:t>
            </a:r>
            <a:r>
              <a:rPr lang="en-US" sz="2100" spc="0" dirty="0">
                <a:solidFill>
                  <a:srgbClr val="000000"/>
                </a:solidFill>
                <a:latin typeface="Arial" panose="020B0604020202020204" pitchFamily="34" charset="0"/>
              </a:rPr>
              <a:t> the date, time, place and a tentative agenda.</a:t>
            </a:r>
          </a:p>
          <a:p>
            <a:pPr marL="457200" lvl="0" indent="-457200" defTabSz="457200">
              <a:lnSpc>
                <a:spcPct val="100000"/>
              </a:lnSpc>
              <a:spcBef>
                <a:spcPts val="0"/>
              </a:spcBef>
              <a:spcAft>
                <a:spcPts val="600"/>
              </a:spcAft>
              <a:buClrTx/>
              <a:buSzTx/>
              <a:buFont typeface="+mj-lt"/>
              <a:buAutoNum type="arabicPeriod"/>
              <a:defRPr/>
            </a:pPr>
            <a:r>
              <a:rPr lang="en-US" sz="2100" spc="0" dirty="0">
                <a:solidFill>
                  <a:srgbClr val="000000"/>
                </a:solidFill>
                <a:latin typeface="Arial" panose="020B0604020202020204" pitchFamily="34" charset="0"/>
              </a:rPr>
              <a:t>Be sent to any news organization requesting it.</a:t>
            </a:r>
          </a:p>
          <a:p>
            <a:pPr marL="457200" lvl="0" indent="-457200" defTabSz="457200">
              <a:lnSpc>
                <a:spcPct val="100000"/>
              </a:lnSpc>
              <a:spcBef>
                <a:spcPts val="0"/>
              </a:spcBef>
              <a:spcAft>
                <a:spcPts val="600"/>
              </a:spcAft>
              <a:buClrTx/>
              <a:buSzTx/>
              <a:buFont typeface="+mj-lt"/>
              <a:buAutoNum type="arabicPeriod"/>
              <a:defRPr/>
            </a:pPr>
            <a:r>
              <a:rPr lang="en-US" sz="2100" spc="0" dirty="0">
                <a:solidFill>
                  <a:srgbClr val="000000"/>
                </a:solidFill>
                <a:latin typeface="Arial" panose="020B0604020202020204" pitchFamily="34" charset="0"/>
              </a:rPr>
              <a:t>Be </a:t>
            </a:r>
            <a:r>
              <a:rPr lang="en-US" sz="2100" u="sng" spc="0" dirty="0">
                <a:solidFill>
                  <a:srgbClr val="000000"/>
                </a:solidFill>
                <a:latin typeface="Arial" panose="020B0604020202020204" pitchFamily="34" charset="0"/>
              </a:rPr>
              <a:t>physically posted</a:t>
            </a:r>
            <a:r>
              <a:rPr lang="en-US" sz="2100" spc="0" dirty="0">
                <a:solidFill>
                  <a:srgbClr val="000000"/>
                </a:solidFill>
                <a:latin typeface="Arial" panose="020B0604020202020204" pitchFamily="34" charset="0"/>
              </a:rPr>
              <a:t> in a prominent place accessible to the public at the governmental body’s office. </a:t>
            </a:r>
          </a:p>
          <a:p>
            <a:pPr marL="617220" lvl="1" indent="-342900" defTabSz="457200">
              <a:lnSpc>
                <a:spcPct val="100000"/>
              </a:lnSpc>
              <a:spcBef>
                <a:spcPts val="0"/>
              </a:spcBef>
              <a:spcAft>
                <a:spcPts val="600"/>
              </a:spcAft>
              <a:buClrTx/>
              <a:defRPr/>
            </a:pPr>
            <a:r>
              <a:rPr lang="en-US" sz="2100" spc="0" dirty="0">
                <a:solidFill>
                  <a:srgbClr val="000000"/>
                </a:solidFill>
                <a:latin typeface="Arial" panose="020B0604020202020204" pitchFamily="34" charset="0"/>
              </a:rPr>
              <a:t>(If no office is available, notice should be prominently placed at the location where the meeting will be held.)</a:t>
            </a:r>
          </a:p>
          <a:p>
            <a:pPr marL="274320" lvl="1" indent="0" algn="r" defTabSz="457200">
              <a:lnSpc>
                <a:spcPct val="100000"/>
              </a:lnSpc>
              <a:spcBef>
                <a:spcPts val="0"/>
              </a:spcBef>
              <a:spcAft>
                <a:spcPts val="600"/>
              </a:spcAft>
              <a:buClrTx/>
              <a:buNone/>
              <a:defRPr/>
            </a:pPr>
            <a:r>
              <a:rPr lang="en-US" dirty="0">
                <a:solidFill>
                  <a:srgbClr val="000000"/>
                </a:solidFill>
                <a:latin typeface="Arial" panose="020B0604020202020204" pitchFamily="34" charset="0"/>
              </a:rPr>
              <a:t>Iowa Code § 21.4</a:t>
            </a:r>
            <a:endParaRPr lang="en-US" spc="0" dirty="0">
              <a:solidFill>
                <a:srgbClr val="000000"/>
              </a:solidFill>
              <a:latin typeface="Arial" panose="020B0604020202020204" pitchFamily="34" charset="0"/>
            </a:endParaRPr>
          </a:p>
          <a:p>
            <a:pPr marL="0" lvl="0" indent="0" defTabSz="457200">
              <a:lnSpc>
                <a:spcPct val="100000"/>
              </a:lnSpc>
              <a:spcBef>
                <a:spcPts val="0"/>
              </a:spcBef>
              <a:spcAft>
                <a:spcPts val="0"/>
              </a:spcAft>
              <a:buClrTx/>
              <a:buSzTx/>
              <a:buNone/>
              <a:defRPr/>
            </a:pPr>
            <a:endParaRPr lang="en-US" sz="2100" spc="0" dirty="0">
              <a:solidFill>
                <a:srgbClr val="000000"/>
              </a:solidFill>
              <a:latin typeface="Arial" panose="020B0604020202020204" pitchFamily="34" charset="0"/>
            </a:endParaRPr>
          </a:p>
        </p:txBody>
      </p:sp>
    </p:spTree>
    <p:extLst>
      <p:ext uri="{BB962C8B-B14F-4D97-AF65-F5344CB8AC3E}">
        <p14:creationId xmlns:p14="http://schemas.microsoft.com/office/powerpoint/2010/main" val="26741162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Best Practice</a:t>
            </a:r>
          </a:p>
        </p:txBody>
      </p:sp>
      <p:sp>
        <p:nvSpPr>
          <p:cNvPr id="4" name="Content Placeholder 3">
            <a:extLst>
              <a:ext uri="{FF2B5EF4-FFF2-40B4-BE49-F238E27FC236}">
                <a16:creationId xmlns:a16="http://schemas.microsoft.com/office/drawing/2014/main" id="{DE0858C2-4B22-03BD-596F-5770DFCDAA89}"/>
              </a:ext>
            </a:extLst>
          </p:cNvPr>
          <p:cNvSpPr>
            <a:spLocks noGrp="1"/>
          </p:cNvSpPr>
          <p:nvPr>
            <p:ph idx="1"/>
          </p:nvPr>
        </p:nvSpPr>
        <p:spPr/>
        <p:txBody>
          <a:bodyPr>
            <a:normAutofit/>
          </a:bodyPr>
          <a:lstStyle/>
          <a:p>
            <a:pPr indent="0" defTabSz="457200">
              <a:lnSpc>
                <a:spcPct val="100000"/>
              </a:lnSpc>
              <a:spcBef>
                <a:spcPts val="0"/>
              </a:spcBef>
              <a:spcAft>
                <a:spcPts val="0"/>
              </a:spcAft>
              <a:buClrTx/>
              <a:buNone/>
              <a:defRPr/>
            </a:pPr>
            <a:endParaRPr lang="en-US" sz="2100" dirty="0">
              <a:solidFill>
                <a:srgbClr val="000000"/>
              </a:solidFill>
              <a:latin typeface="Arial" panose="020B0604020202020204" pitchFamily="34" charset="0"/>
            </a:endParaRPr>
          </a:p>
          <a:p>
            <a:pPr marL="640080" indent="-457200" defTabSz="457200">
              <a:lnSpc>
                <a:spcPct val="100000"/>
              </a:lnSpc>
              <a:spcBef>
                <a:spcPts val="0"/>
              </a:spcBef>
              <a:spcAft>
                <a:spcPts val="0"/>
              </a:spcAft>
              <a:buClrTx/>
              <a:buFont typeface="+mj-lt"/>
              <a:buAutoNum type="arabicPeriod"/>
              <a:defRPr/>
            </a:pPr>
            <a:r>
              <a:rPr lang="en-US" sz="2100" dirty="0">
                <a:solidFill>
                  <a:srgbClr val="000000"/>
                </a:solidFill>
                <a:latin typeface="Arial" panose="020B0604020202020204" pitchFamily="34" charset="0"/>
              </a:rPr>
              <a:t>Posting on the inside of a glass door at the governmental body’s office will create physical accessibility to a posting.</a:t>
            </a:r>
          </a:p>
          <a:p>
            <a:pPr marL="640080" indent="-457200" defTabSz="457200">
              <a:lnSpc>
                <a:spcPct val="100000"/>
              </a:lnSpc>
              <a:spcBef>
                <a:spcPts val="0"/>
              </a:spcBef>
              <a:spcAft>
                <a:spcPts val="0"/>
              </a:spcAft>
              <a:buClrTx/>
              <a:buFont typeface="+mj-lt"/>
              <a:buAutoNum type="arabicPeriod"/>
              <a:defRPr/>
            </a:pPr>
            <a:endParaRPr lang="en-US" sz="2100" dirty="0">
              <a:solidFill>
                <a:srgbClr val="000000"/>
              </a:solidFill>
              <a:latin typeface="Arial" panose="020B0604020202020204" pitchFamily="34" charset="0"/>
            </a:endParaRPr>
          </a:p>
          <a:p>
            <a:pPr marL="640080" indent="-457200" defTabSz="457200">
              <a:lnSpc>
                <a:spcPct val="100000"/>
              </a:lnSpc>
              <a:spcBef>
                <a:spcPts val="0"/>
              </a:spcBef>
              <a:spcAft>
                <a:spcPts val="0"/>
              </a:spcAft>
              <a:buClrTx/>
              <a:buFont typeface="+mj-lt"/>
              <a:buAutoNum type="arabicPeriod"/>
              <a:defRPr/>
            </a:pPr>
            <a:r>
              <a:rPr lang="en-US" sz="2100" dirty="0">
                <a:solidFill>
                  <a:srgbClr val="000000"/>
                </a:solidFill>
                <a:latin typeface="Arial" panose="020B0604020202020204" pitchFamily="34" charset="0"/>
              </a:rPr>
              <a:t>Posting on a website, community calendar, or at the post office, in addition to the required government office, are all ways to promote transparency in government.</a:t>
            </a:r>
          </a:p>
          <a:p>
            <a:endParaRPr lang="en-US" dirty="0">
              <a:latin typeface="Arial" panose="020B0604020202020204" pitchFamily="34" charset="0"/>
            </a:endParaRPr>
          </a:p>
        </p:txBody>
      </p:sp>
    </p:spTree>
    <p:extLst>
      <p:ext uri="{BB962C8B-B14F-4D97-AF65-F5344CB8AC3E}">
        <p14:creationId xmlns:p14="http://schemas.microsoft.com/office/powerpoint/2010/main" val="38651239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solidFill>
                  <a:srgbClr val="418AB3"/>
                </a:solidFill>
                <a:latin typeface="Arial" panose="020B0604020202020204" pitchFamily="34" charset="0"/>
              </a:rPr>
              <a:t>AGENDAS</a:t>
            </a:r>
          </a:p>
        </p:txBody>
      </p:sp>
      <p:sp>
        <p:nvSpPr>
          <p:cNvPr id="4" name="Content Placeholder 3">
            <a:extLst>
              <a:ext uri="{FF2B5EF4-FFF2-40B4-BE49-F238E27FC236}">
                <a16:creationId xmlns:a16="http://schemas.microsoft.com/office/drawing/2014/main" id="{DEAA5DE9-764C-060C-9284-9CD607134972}"/>
              </a:ext>
            </a:extLst>
          </p:cNvPr>
          <p:cNvSpPr>
            <a:spLocks noGrp="1"/>
          </p:cNvSpPr>
          <p:nvPr>
            <p:ph idx="1"/>
          </p:nvPr>
        </p:nvSpPr>
        <p:spPr/>
        <p:txBody>
          <a:bodyPr>
            <a:normAutofit/>
          </a:bodyPr>
          <a:lstStyle/>
          <a:p>
            <a:pPr marL="0" lvl="0" indent="0" defTabSz="457200">
              <a:lnSpc>
                <a:spcPct val="100000"/>
              </a:lnSpc>
              <a:spcBef>
                <a:spcPts val="0"/>
              </a:spcBef>
              <a:spcAft>
                <a:spcPts val="0"/>
              </a:spcAft>
              <a:buClrTx/>
              <a:buSzTx/>
              <a:buNone/>
              <a:defRPr/>
            </a:pPr>
            <a:endParaRPr lang="en-US" sz="2100" dirty="0">
              <a:solidFill>
                <a:srgbClr val="000000"/>
              </a:solidFill>
              <a:latin typeface=""/>
            </a:endParaRPr>
          </a:p>
          <a:p>
            <a:pPr marL="0" lvl="0" indent="0" defTabSz="457200">
              <a:lnSpc>
                <a:spcPct val="100000"/>
              </a:lnSpc>
              <a:spcBef>
                <a:spcPts val="0"/>
              </a:spcBef>
              <a:spcAft>
                <a:spcPts val="0"/>
              </a:spcAft>
              <a:buClrTx/>
              <a:buSzTx/>
              <a:buNone/>
              <a:defRPr/>
            </a:pPr>
            <a:r>
              <a:rPr lang="en-US" sz="2100" dirty="0">
                <a:solidFill>
                  <a:srgbClr val="000000"/>
                </a:solidFill>
                <a:latin typeface=""/>
              </a:rPr>
              <a:t>Include: </a:t>
            </a:r>
          </a:p>
          <a:p>
            <a:pPr marL="0" lvl="0" indent="0" defTabSz="457200">
              <a:lnSpc>
                <a:spcPct val="100000"/>
              </a:lnSpc>
              <a:spcBef>
                <a:spcPts val="0"/>
              </a:spcBef>
              <a:spcAft>
                <a:spcPts val="0"/>
              </a:spcAft>
              <a:buClrTx/>
              <a:buSzTx/>
              <a:buNone/>
              <a:defRPr/>
            </a:pPr>
            <a:endParaRPr lang="en-US" sz="2100" dirty="0">
              <a:solidFill>
                <a:srgbClr val="000000"/>
              </a:solidFill>
              <a:latin typeface=""/>
            </a:endParaRPr>
          </a:p>
          <a:p>
            <a:pPr marL="514350" indent="-514350" defTabSz="457200">
              <a:lnSpc>
                <a:spcPct val="100000"/>
              </a:lnSpc>
              <a:spcBef>
                <a:spcPts val="0"/>
              </a:spcBef>
              <a:spcAft>
                <a:spcPts val="0"/>
              </a:spcAft>
              <a:buClrTx/>
              <a:buSzTx/>
              <a:buFont typeface="+mj-lt"/>
              <a:buAutoNum type="arabicPeriod"/>
              <a:defRPr/>
            </a:pPr>
            <a:r>
              <a:rPr lang="en-US" sz="2100" dirty="0">
                <a:solidFill>
                  <a:srgbClr val="000000"/>
                </a:solidFill>
                <a:latin typeface=""/>
              </a:rPr>
              <a:t>All items to be covered during the meeting</a:t>
            </a:r>
          </a:p>
          <a:p>
            <a:pPr marL="514350" indent="-514350" defTabSz="457200">
              <a:lnSpc>
                <a:spcPct val="100000"/>
              </a:lnSpc>
              <a:spcBef>
                <a:spcPts val="0"/>
              </a:spcBef>
              <a:spcAft>
                <a:spcPts val="0"/>
              </a:spcAft>
              <a:buClrTx/>
              <a:buSzTx/>
              <a:buFont typeface="+mj-lt"/>
              <a:buAutoNum type="arabicPeriod"/>
              <a:defRPr/>
            </a:pPr>
            <a:r>
              <a:rPr lang="en-US" sz="2100" dirty="0">
                <a:solidFill>
                  <a:srgbClr val="000000"/>
                </a:solidFill>
                <a:latin typeface=""/>
              </a:rPr>
              <a:t>Descriptions with sufficient information to “apprise the public” of the information to be discussed</a:t>
            </a:r>
          </a:p>
          <a:p>
            <a:pPr marL="514350" indent="-514350" defTabSz="457200">
              <a:lnSpc>
                <a:spcPct val="100000"/>
              </a:lnSpc>
              <a:spcBef>
                <a:spcPts val="0"/>
              </a:spcBef>
              <a:spcAft>
                <a:spcPts val="0"/>
              </a:spcAft>
              <a:buClrTx/>
              <a:buSzTx/>
              <a:buFont typeface="+mj-lt"/>
              <a:buAutoNum type="arabicPeriod"/>
              <a:defRPr/>
            </a:pPr>
            <a:r>
              <a:rPr lang="en-US" sz="2100" dirty="0">
                <a:solidFill>
                  <a:srgbClr val="000000"/>
                </a:solidFill>
                <a:latin typeface=""/>
              </a:rPr>
              <a:t>Specifically state any issues to be discussed in open or in closed sessions</a:t>
            </a:r>
          </a:p>
          <a:p>
            <a:pPr marL="274320" lvl="1" indent="0" algn="r" defTabSz="457200">
              <a:lnSpc>
                <a:spcPct val="100000"/>
              </a:lnSpc>
              <a:spcBef>
                <a:spcPts val="0"/>
              </a:spcBef>
              <a:spcAft>
                <a:spcPts val="600"/>
              </a:spcAft>
              <a:buClrTx/>
              <a:buNone/>
              <a:defRPr/>
            </a:pPr>
            <a:r>
              <a:rPr lang="en-US" dirty="0">
                <a:solidFill>
                  <a:srgbClr val="000000"/>
                </a:solidFill>
                <a:latin typeface=""/>
              </a:rPr>
              <a:t>Iowa Code § 21.4</a:t>
            </a:r>
          </a:p>
          <a:p>
            <a:pPr marL="274320" lvl="1" indent="0" algn="r" defTabSz="457200">
              <a:lnSpc>
                <a:spcPct val="100000"/>
              </a:lnSpc>
              <a:spcBef>
                <a:spcPts val="0"/>
              </a:spcBef>
              <a:spcAft>
                <a:spcPts val="600"/>
              </a:spcAft>
              <a:buClrTx/>
              <a:buNone/>
              <a:defRPr/>
            </a:pPr>
            <a:r>
              <a:rPr lang="en-US" sz="1800" b="0" i="1" u="none" strike="noStrike" baseline="0" dirty="0">
                <a:solidFill>
                  <a:srgbClr val="000000"/>
                </a:solidFill>
                <a:latin typeface=""/>
              </a:rPr>
              <a:t>KCOB/KLVN, Inc. v. Jasper </a:t>
            </a:r>
            <a:r>
              <a:rPr lang="en-US" sz="1800" b="0" i="1" u="none" strike="noStrike" baseline="0" dirty="0" err="1">
                <a:solidFill>
                  <a:srgbClr val="000000"/>
                </a:solidFill>
                <a:latin typeface=""/>
              </a:rPr>
              <a:t>Cnty</a:t>
            </a:r>
            <a:r>
              <a:rPr lang="en-US" sz="1800" b="0" i="1" u="none" strike="noStrike" baseline="0" dirty="0">
                <a:solidFill>
                  <a:srgbClr val="000000"/>
                </a:solidFill>
                <a:latin typeface=""/>
              </a:rPr>
              <a:t>. Bd. of </a:t>
            </a:r>
            <a:r>
              <a:rPr lang="en-US" sz="1800" b="0" i="1" u="none" strike="noStrike" baseline="0" dirty="0" err="1">
                <a:solidFill>
                  <a:srgbClr val="000000"/>
                </a:solidFill>
                <a:latin typeface=""/>
              </a:rPr>
              <a:t>Sup’rs</a:t>
            </a:r>
            <a:r>
              <a:rPr lang="en-US" sz="1800" b="0" i="0" u="none" strike="noStrike" baseline="0" dirty="0">
                <a:solidFill>
                  <a:srgbClr val="000000"/>
                </a:solidFill>
                <a:latin typeface=""/>
              </a:rPr>
              <a:t>, 473 N.W.2d 171, 174 (Iowa 1991). </a:t>
            </a:r>
            <a:endParaRPr lang="en-US" dirty="0">
              <a:solidFill>
                <a:srgbClr val="000000"/>
              </a:solidFill>
              <a:latin typeface=""/>
            </a:endParaRPr>
          </a:p>
          <a:p>
            <a:pPr marL="0" indent="0" defTabSz="457200">
              <a:lnSpc>
                <a:spcPct val="100000"/>
              </a:lnSpc>
              <a:spcBef>
                <a:spcPts val="0"/>
              </a:spcBef>
              <a:spcAft>
                <a:spcPts val="600"/>
              </a:spcAft>
              <a:buClrTx/>
              <a:buNone/>
              <a:defRPr/>
            </a:pPr>
            <a:endParaRPr lang="en-US" sz="2300" spc="0" dirty="0">
              <a:solidFill>
                <a:srgbClr val="000000"/>
              </a:solidFill>
              <a:latin typeface=""/>
            </a:endParaRPr>
          </a:p>
        </p:txBody>
      </p:sp>
    </p:spTree>
    <p:extLst>
      <p:ext uri="{BB962C8B-B14F-4D97-AF65-F5344CB8AC3E}">
        <p14:creationId xmlns:p14="http://schemas.microsoft.com/office/powerpoint/2010/main" val="18938824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solidFill>
                  <a:srgbClr val="418AB3"/>
                </a:solidFill>
                <a:latin typeface="Arial" panose="020B0604020202020204" pitchFamily="34" charset="0"/>
              </a:rPr>
              <a:t>AGENDAS</a:t>
            </a:r>
          </a:p>
        </p:txBody>
      </p:sp>
      <p:sp>
        <p:nvSpPr>
          <p:cNvPr id="4" name="Content Placeholder 3">
            <a:extLst>
              <a:ext uri="{FF2B5EF4-FFF2-40B4-BE49-F238E27FC236}">
                <a16:creationId xmlns:a16="http://schemas.microsoft.com/office/drawing/2014/main" id="{DEAA5DE9-764C-060C-9284-9CD607134972}"/>
              </a:ext>
            </a:extLst>
          </p:cNvPr>
          <p:cNvSpPr>
            <a:spLocks noGrp="1"/>
          </p:cNvSpPr>
          <p:nvPr>
            <p:ph idx="1"/>
          </p:nvPr>
        </p:nvSpPr>
        <p:spPr/>
        <p:txBody>
          <a:bodyPr>
            <a:normAutofit/>
          </a:bodyPr>
          <a:lstStyle/>
          <a:p>
            <a:pPr marL="0" lvl="0" indent="0" defTabSz="457200">
              <a:lnSpc>
                <a:spcPct val="100000"/>
              </a:lnSpc>
              <a:spcBef>
                <a:spcPts val="0"/>
              </a:spcBef>
              <a:spcAft>
                <a:spcPts val="0"/>
              </a:spcAft>
              <a:buClrTx/>
              <a:buSzTx/>
              <a:buNone/>
              <a:defRPr/>
            </a:pPr>
            <a:endParaRPr lang="en-US" sz="2100" dirty="0">
              <a:solidFill>
                <a:srgbClr val="000000"/>
              </a:solidFill>
              <a:latin typeface="Arial" panose="020B0604020202020204" pitchFamily="34" charset="0"/>
            </a:endParaRPr>
          </a:p>
          <a:p>
            <a:pPr marL="0" lvl="0" indent="0" defTabSz="457200">
              <a:lnSpc>
                <a:spcPct val="100000"/>
              </a:lnSpc>
              <a:spcBef>
                <a:spcPts val="0"/>
              </a:spcBef>
              <a:spcAft>
                <a:spcPts val="0"/>
              </a:spcAft>
              <a:buClrTx/>
              <a:buSzTx/>
              <a:buNone/>
              <a:defRPr/>
            </a:pPr>
            <a:r>
              <a:rPr lang="en-US" sz="2100" dirty="0">
                <a:solidFill>
                  <a:srgbClr val="000000"/>
                </a:solidFill>
                <a:latin typeface="Arial" panose="020B0604020202020204" pitchFamily="34" charset="0"/>
              </a:rPr>
              <a:t>Meetings can only cover the items posted on the agenda in advance.</a:t>
            </a:r>
          </a:p>
          <a:p>
            <a:pPr marL="0" lvl="0" indent="0" defTabSz="457200">
              <a:lnSpc>
                <a:spcPct val="100000"/>
              </a:lnSpc>
              <a:spcBef>
                <a:spcPts val="0"/>
              </a:spcBef>
              <a:spcAft>
                <a:spcPts val="0"/>
              </a:spcAft>
              <a:buClrTx/>
              <a:buSzTx/>
              <a:buNone/>
              <a:defRPr/>
            </a:pPr>
            <a:endParaRPr lang="en-US" sz="2100" dirty="0">
              <a:solidFill>
                <a:srgbClr val="000000"/>
              </a:solidFill>
              <a:latin typeface="Arial" panose="020B0604020202020204" pitchFamily="34" charset="0"/>
            </a:endParaRPr>
          </a:p>
          <a:p>
            <a:pPr marL="0" lvl="0" indent="0" defTabSz="457200">
              <a:lnSpc>
                <a:spcPct val="100000"/>
              </a:lnSpc>
              <a:spcBef>
                <a:spcPts val="0"/>
              </a:spcBef>
              <a:spcAft>
                <a:spcPts val="0"/>
              </a:spcAft>
              <a:buClrTx/>
              <a:buSzTx/>
              <a:buNone/>
              <a:defRPr/>
            </a:pPr>
            <a:r>
              <a:rPr lang="en-US" sz="2100" dirty="0">
                <a:solidFill>
                  <a:srgbClr val="000000"/>
                </a:solidFill>
                <a:latin typeface="Arial" panose="020B0604020202020204" pitchFamily="34" charset="0"/>
              </a:rPr>
              <a:t>Except: </a:t>
            </a:r>
          </a:p>
          <a:p>
            <a:pPr marL="0" lvl="0" indent="0" defTabSz="457200">
              <a:lnSpc>
                <a:spcPct val="100000"/>
              </a:lnSpc>
              <a:spcBef>
                <a:spcPts val="0"/>
              </a:spcBef>
              <a:spcAft>
                <a:spcPts val="0"/>
              </a:spcAft>
              <a:buClrTx/>
              <a:buSzTx/>
              <a:buNone/>
              <a:defRPr/>
            </a:pPr>
            <a:endParaRPr lang="en-US" sz="2100" dirty="0">
              <a:solidFill>
                <a:srgbClr val="000000"/>
              </a:solidFill>
              <a:latin typeface="Arial" panose="020B0604020202020204" pitchFamily="34" charset="0"/>
            </a:endParaRPr>
          </a:p>
          <a:p>
            <a:pPr lvl="1" defTabSz="457200">
              <a:lnSpc>
                <a:spcPct val="100000"/>
              </a:lnSpc>
              <a:spcBef>
                <a:spcPts val="0"/>
              </a:spcBef>
              <a:spcAft>
                <a:spcPts val="0"/>
              </a:spcAft>
              <a:buClrTx/>
              <a:defRPr/>
            </a:pPr>
            <a:r>
              <a:rPr lang="en-US" sz="1900" dirty="0">
                <a:solidFill>
                  <a:srgbClr val="000000"/>
                </a:solidFill>
                <a:latin typeface="Arial" panose="020B0604020202020204" pitchFamily="34" charset="0"/>
              </a:rPr>
              <a:t>An emergency item that can’t be deferred for twenty-four hours.</a:t>
            </a:r>
          </a:p>
          <a:p>
            <a:pPr lvl="1" defTabSz="457200">
              <a:lnSpc>
                <a:spcPct val="100000"/>
              </a:lnSpc>
              <a:spcBef>
                <a:spcPts val="0"/>
              </a:spcBef>
              <a:spcAft>
                <a:spcPts val="0"/>
              </a:spcAft>
              <a:buClrTx/>
              <a:defRPr/>
            </a:pPr>
            <a:r>
              <a:rPr lang="en-US" sz="1900" dirty="0">
                <a:solidFill>
                  <a:srgbClr val="000000"/>
                </a:solidFill>
                <a:latin typeface="Arial" panose="020B0604020202020204" pitchFamily="34" charset="0"/>
              </a:rPr>
              <a:t>Examples: Health &amp; safety matters; significant financial loss</a:t>
            </a:r>
          </a:p>
          <a:p>
            <a:pPr defTabSz="457200">
              <a:lnSpc>
                <a:spcPct val="100000"/>
              </a:lnSpc>
              <a:spcBef>
                <a:spcPts val="0"/>
              </a:spcBef>
              <a:spcAft>
                <a:spcPts val="0"/>
              </a:spcAft>
              <a:buClrTx/>
              <a:buSzTx/>
              <a:defRPr/>
            </a:pPr>
            <a:endParaRPr lang="en-US" sz="2100" dirty="0">
              <a:solidFill>
                <a:srgbClr val="000000"/>
              </a:solidFill>
              <a:latin typeface="Arial" panose="020B0604020202020204" pitchFamily="34" charset="0"/>
            </a:endParaRPr>
          </a:p>
          <a:p>
            <a:pPr marL="274320" lvl="1" indent="0" algn="r" defTabSz="457200">
              <a:lnSpc>
                <a:spcPct val="100000"/>
              </a:lnSpc>
              <a:spcBef>
                <a:spcPts val="0"/>
              </a:spcBef>
              <a:spcAft>
                <a:spcPts val="600"/>
              </a:spcAft>
              <a:buClrTx/>
              <a:buNone/>
              <a:defRPr/>
            </a:pPr>
            <a:r>
              <a:rPr lang="en-US" dirty="0">
                <a:solidFill>
                  <a:srgbClr val="000000"/>
                </a:solidFill>
                <a:latin typeface="Arial" panose="020B0604020202020204" pitchFamily="34" charset="0"/>
              </a:rPr>
              <a:t>Iowa Code § 21.4</a:t>
            </a:r>
          </a:p>
          <a:p>
            <a:pPr marL="0" indent="0" defTabSz="457200">
              <a:lnSpc>
                <a:spcPct val="100000"/>
              </a:lnSpc>
              <a:spcBef>
                <a:spcPts val="0"/>
              </a:spcBef>
              <a:spcAft>
                <a:spcPts val="600"/>
              </a:spcAft>
              <a:buClrTx/>
              <a:buNone/>
              <a:defRPr/>
            </a:pPr>
            <a:endParaRPr lang="en-US" sz="2300" spc="0" dirty="0">
              <a:solidFill>
                <a:srgbClr val="000000"/>
              </a:solidFill>
              <a:latin typeface="Arial" panose="020B0604020202020204" pitchFamily="34" charset="0"/>
            </a:endParaRPr>
          </a:p>
        </p:txBody>
      </p:sp>
    </p:spTree>
    <p:extLst>
      <p:ext uri="{BB962C8B-B14F-4D97-AF65-F5344CB8AC3E}">
        <p14:creationId xmlns:p14="http://schemas.microsoft.com/office/powerpoint/2010/main" val="39170845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Minutes</a:t>
            </a:r>
          </a:p>
        </p:txBody>
      </p:sp>
      <p:sp>
        <p:nvSpPr>
          <p:cNvPr id="3" name="TextBox 2"/>
          <p:cNvSpPr txBox="1"/>
          <p:nvPr/>
        </p:nvSpPr>
        <p:spPr>
          <a:xfrm>
            <a:off x="1376313" y="1953748"/>
            <a:ext cx="8986887" cy="3323987"/>
          </a:xfrm>
          <a:prstGeom prst="rect">
            <a:avLst/>
          </a:prstGeom>
          <a:noFill/>
        </p:spPr>
        <p:txBody>
          <a:bodyPr wrap="square" rtlCol="0">
            <a:spAutoFit/>
          </a:bodyPr>
          <a:lstStyle/>
          <a:p>
            <a:r>
              <a:rPr lang="en-US" sz="2100" dirty="0">
                <a:solidFill>
                  <a:srgbClr val="000000"/>
                </a:solidFill>
                <a:latin typeface="Arial" panose="020B0604020202020204" pitchFamily="34" charset="0"/>
              </a:rPr>
              <a:t>The public record of a governmental body’s activities and decisions. </a:t>
            </a:r>
          </a:p>
          <a:p>
            <a:endParaRPr lang="en-US" sz="2100" dirty="0">
              <a:solidFill>
                <a:srgbClr val="000000"/>
              </a:solidFill>
              <a:latin typeface="Arial" panose="020B0604020202020204" pitchFamily="34" charset="0"/>
            </a:endParaRPr>
          </a:p>
          <a:p>
            <a:r>
              <a:rPr lang="en-US" sz="2100" dirty="0">
                <a:solidFill>
                  <a:srgbClr val="000000"/>
                </a:solidFill>
                <a:latin typeface="Arial" panose="020B0604020202020204" pitchFamily="34" charset="0"/>
              </a:rPr>
              <a:t>Minutes must include:</a:t>
            </a:r>
          </a:p>
          <a:p>
            <a:pPr marL="457200" indent="-457200">
              <a:buFont typeface="+mj-lt"/>
              <a:buAutoNum type="arabicPeriod"/>
            </a:pPr>
            <a:r>
              <a:rPr lang="en-US" sz="2100" dirty="0">
                <a:solidFill>
                  <a:srgbClr val="000000"/>
                </a:solidFill>
                <a:latin typeface="Arial" panose="020B0604020202020204" pitchFamily="34" charset="0"/>
              </a:rPr>
              <a:t>the date, time and place of the meeting, </a:t>
            </a:r>
          </a:p>
          <a:p>
            <a:pPr marL="457200" indent="-457200">
              <a:buFont typeface="+mj-lt"/>
              <a:buAutoNum type="arabicPeriod"/>
            </a:pPr>
            <a:r>
              <a:rPr lang="en-US" sz="2100" dirty="0">
                <a:solidFill>
                  <a:srgbClr val="000000"/>
                </a:solidFill>
                <a:latin typeface="Arial" panose="020B0604020202020204" pitchFamily="34" charset="0"/>
              </a:rPr>
              <a:t>the members present, and</a:t>
            </a:r>
          </a:p>
          <a:p>
            <a:pPr marL="457200" indent="-457200">
              <a:buFont typeface="+mj-lt"/>
              <a:buAutoNum type="arabicPeriod"/>
            </a:pPr>
            <a:r>
              <a:rPr lang="en-US" sz="2100" dirty="0">
                <a:solidFill>
                  <a:srgbClr val="000000"/>
                </a:solidFill>
                <a:latin typeface="Arial" panose="020B0604020202020204" pitchFamily="34" charset="0"/>
              </a:rPr>
              <a:t>the action taken at any meeting</a:t>
            </a:r>
          </a:p>
          <a:p>
            <a:pPr marL="457200" indent="-457200">
              <a:buFont typeface="+mj-lt"/>
              <a:buAutoNum type="arabicPeriod"/>
            </a:pPr>
            <a:r>
              <a:rPr lang="en-US" sz="2100" dirty="0">
                <a:solidFill>
                  <a:srgbClr val="000000"/>
                </a:solidFill>
                <a:latin typeface="Arial" panose="020B0604020202020204" pitchFamily="34" charset="0"/>
              </a:rPr>
              <a:t>all votes must be recorded </a:t>
            </a:r>
          </a:p>
          <a:p>
            <a:endParaRPr lang="en-US" sz="2100" dirty="0">
              <a:solidFill>
                <a:srgbClr val="000000"/>
              </a:solidFill>
              <a:latin typeface="Arial" panose="020B0604020202020204" pitchFamily="34" charset="0"/>
            </a:endParaRPr>
          </a:p>
          <a:p>
            <a:r>
              <a:rPr lang="en-US" sz="2100" dirty="0">
                <a:solidFill>
                  <a:srgbClr val="000000"/>
                </a:solidFill>
                <a:latin typeface="Arial" panose="020B0604020202020204" pitchFamily="34" charset="0"/>
              </a:rPr>
              <a:t>*Minutes become public record as soon as they are complete and must be published as required by law, in the appropriate newspaper. </a:t>
            </a:r>
          </a:p>
        </p:txBody>
      </p:sp>
    </p:spTree>
    <p:extLst>
      <p:ext uri="{BB962C8B-B14F-4D97-AF65-F5344CB8AC3E}">
        <p14:creationId xmlns:p14="http://schemas.microsoft.com/office/powerpoint/2010/main" val="682759241"/>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19AD7-9944-415A-A1E9-3A75ED5E5184}"/>
              </a:ext>
            </a:extLst>
          </p:cNvPr>
          <p:cNvSpPr>
            <a:spLocks noGrp="1"/>
          </p:cNvSpPr>
          <p:nvPr>
            <p:ph type="title"/>
          </p:nvPr>
        </p:nvSpPr>
        <p:spPr/>
        <p:txBody>
          <a:bodyPr>
            <a:normAutofit/>
          </a:bodyPr>
          <a:lstStyle/>
          <a:p>
            <a:r>
              <a:rPr lang="en-US" sz="4200" dirty="0">
                <a:latin typeface="Arial" panose="020B0604020202020204" pitchFamily="34" charset="0"/>
              </a:rPr>
              <a:t>Today’s Trainers</a:t>
            </a:r>
          </a:p>
        </p:txBody>
      </p:sp>
      <p:sp>
        <p:nvSpPr>
          <p:cNvPr id="3" name="Content Placeholder 2">
            <a:extLst>
              <a:ext uri="{FF2B5EF4-FFF2-40B4-BE49-F238E27FC236}">
                <a16:creationId xmlns:a16="http://schemas.microsoft.com/office/drawing/2014/main" id="{C85F0E52-688C-B644-5CA8-D76F884C65F0}"/>
              </a:ext>
            </a:extLst>
          </p:cNvPr>
          <p:cNvSpPr>
            <a:spLocks noGrp="1"/>
          </p:cNvSpPr>
          <p:nvPr>
            <p:ph idx="1"/>
          </p:nvPr>
        </p:nvSpPr>
        <p:spPr/>
        <p:txBody>
          <a:bodyPr>
            <a:normAutofit/>
          </a:bodyPr>
          <a:lstStyle/>
          <a:p>
            <a:pPr marL="0" lvl="0" indent="0" algn="just" defTabSz="457200">
              <a:lnSpc>
                <a:spcPct val="100000"/>
              </a:lnSpc>
              <a:spcBef>
                <a:spcPts val="0"/>
              </a:spcBef>
              <a:spcAft>
                <a:spcPts val="600"/>
              </a:spcAft>
              <a:buClrTx/>
              <a:buSzTx/>
              <a:buNone/>
              <a:defRPr/>
            </a:pPr>
            <a:r>
              <a:rPr lang="en-US" sz="2400" spc="0" dirty="0">
                <a:solidFill>
                  <a:prstClr val="black"/>
                </a:solidFill>
                <a:latin typeface="Arial" panose="020B0604020202020204" pitchFamily="34" charset="0"/>
              </a:rPr>
              <a:t>Charlotte Miller				</a:t>
            </a:r>
          </a:p>
          <a:p>
            <a:pPr marL="0" lvl="0" indent="0" algn="just" defTabSz="457200">
              <a:lnSpc>
                <a:spcPct val="100000"/>
              </a:lnSpc>
              <a:spcBef>
                <a:spcPts val="0"/>
              </a:spcBef>
              <a:spcAft>
                <a:spcPts val="600"/>
              </a:spcAft>
              <a:buClrTx/>
              <a:buSzTx/>
              <a:buNone/>
              <a:defRPr/>
            </a:pPr>
            <a:r>
              <a:rPr lang="en-US" spc="0" dirty="0">
                <a:solidFill>
                  <a:prstClr val="black"/>
                </a:solidFill>
                <a:latin typeface="Arial" panose="020B0604020202020204" pitchFamily="34" charset="0"/>
              </a:rPr>
              <a:t>Executive Director			</a:t>
            </a:r>
          </a:p>
          <a:p>
            <a:pPr marL="0" lvl="0" indent="0" algn="just" defTabSz="457200">
              <a:lnSpc>
                <a:spcPct val="100000"/>
              </a:lnSpc>
              <a:spcBef>
                <a:spcPts val="0"/>
              </a:spcBef>
              <a:spcAft>
                <a:spcPts val="600"/>
              </a:spcAft>
              <a:buClrTx/>
              <a:buSzTx/>
              <a:buNone/>
              <a:defRPr/>
            </a:pPr>
            <a:r>
              <a:rPr lang="en-US" spc="0" dirty="0">
                <a:solidFill>
                  <a:prstClr val="black"/>
                </a:solidFill>
                <a:latin typeface="Arial" panose="020B0604020202020204" pitchFamily="34" charset="0"/>
              </a:rPr>
              <a:t>Charlotte.Miller@iowa.gov	</a:t>
            </a:r>
          </a:p>
          <a:p>
            <a:pPr marL="0" lvl="0" indent="0" algn="just" defTabSz="457200">
              <a:lnSpc>
                <a:spcPct val="100000"/>
              </a:lnSpc>
              <a:spcBef>
                <a:spcPts val="0"/>
              </a:spcBef>
              <a:spcAft>
                <a:spcPts val="600"/>
              </a:spcAft>
              <a:buClrTx/>
              <a:buSzTx/>
              <a:buNone/>
              <a:defRPr/>
            </a:pPr>
            <a:endParaRPr lang="en-US" sz="2400" spc="0" dirty="0">
              <a:solidFill>
                <a:prstClr val="black"/>
              </a:solidFill>
              <a:latin typeface="Arial" panose="020B0604020202020204" pitchFamily="34" charset="0"/>
            </a:endParaRPr>
          </a:p>
          <a:p>
            <a:pPr marL="0" lvl="0" indent="0" algn="just" defTabSz="457200">
              <a:lnSpc>
                <a:spcPct val="100000"/>
              </a:lnSpc>
              <a:spcBef>
                <a:spcPts val="0"/>
              </a:spcBef>
              <a:spcAft>
                <a:spcPts val="600"/>
              </a:spcAft>
              <a:buClrTx/>
              <a:buSzTx/>
              <a:buNone/>
              <a:defRPr/>
            </a:pPr>
            <a:r>
              <a:rPr lang="en-US" sz="2400" spc="0" dirty="0">
                <a:solidFill>
                  <a:prstClr val="black"/>
                </a:solidFill>
                <a:latin typeface="Arial" panose="020B0604020202020204" pitchFamily="34" charset="0"/>
              </a:rPr>
              <a:t>Charissa Flege</a:t>
            </a:r>
          </a:p>
          <a:p>
            <a:pPr marL="0" lvl="0" indent="0" algn="just" defTabSz="457200">
              <a:lnSpc>
                <a:spcPct val="100000"/>
              </a:lnSpc>
              <a:spcBef>
                <a:spcPts val="0"/>
              </a:spcBef>
              <a:spcAft>
                <a:spcPts val="600"/>
              </a:spcAft>
              <a:buClrTx/>
              <a:buSzTx/>
              <a:buNone/>
              <a:defRPr/>
            </a:pPr>
            <a:r>
              <a:rPr lang="en-US" spc="0" dirty="0">
                <a:solidFill>
                  <a:prstClr val="black"/>
                </a:solidFill>
                <a:latin typeface="Arial" panose="020B0604020202020204" pitchFamily="34" charset="0"/>
              </a:rPr>
              <a:t>Deputy Director, IPIB</a:t>
            </a:r>
          </a:p>
          <a:p>
            <a:pPr marL="0" lvl="0" indent="0" algn="just" defTabSz="457200">
              <a:lnSpc>
                <a:spcPct val="100000"/>
              </a:lnSpc>
              <a:spcBef>
                <a:spcPts val="0"/>
              </a:spcBef>
              <a:spcAft>
                <a:spcPts val="600"/>
              </a:spcAft>
              <a:buClrTx/>
              <a:buSzTx/>
              <a:buNone/>
              <a:defRPr/>
            </a:pPr>
            <a:r>
              <a:rPr lang="en-US" spc="0" dirty="0">
                <a:solidFill>
                  <a:prstClr val="black"/>
                </a:solidFill>
                <a:latin typeface="Arial" panose="020B0604020202020204" pitchFamily="34" charset="0"/>
              </a:rPr>
              <a:t>Charissa.Flege@iowa.gov</a:t>
            </a:r>
          </a:p>
          <a:p>
            <a:pPr marL="0" lvl="0" indent="0" algn="just" defTabSz="457200">
              <a:lnSpc>
                <a:spcPct val="100000"/>
              </a:lnSpc>
              <a:spcBef>
                <a:spcPts val="0"/>
              </a:spcBef>
              <a:spcAft>
                <a:spcPts val="600"/>
              </a:spcAft>
              <a:buClrTx/>
              <a:buSzTx/>
              <a:buNone/>
              <a:defRPr/>
            </a:pPr>
            <a:br>
              <a:rPr lang="en-US" spc="0" dirty="0">
                <a:solidFill>
                  <a:prstClr val="black"/>
                </a:solidFill>
                <a:latin typeface="Arial" panose="020B0604020202020204" pitchFamily="34" charset="0"/>
              </a:rPr>
            </a:br>
            <a:r>
              <a:rPr lang="en-US" sz="2400" spc="0" dirty="0">
                <a:solidFill>
                  <a:prstClr val="black"/>
                </a:solidFill>
                <a:latin typeface="Arial" panose="020B0604020202020204" pitchFamily="34" charset="0"/>
              </a:rPr>
              <a:t>	</a:t>
            </a:r>
            <a:r>
              <a:rPr lang="en-US" sz="2400" spc="0" dirty="0">
                <a:solidFill>
                  <a:srgbClr val="000000"/>
                </a:solidFill>
                <a:latin typeface="Arial" panose="020B0604020202020204" pitchFamily="34" charset="0"/>
              </a:rPr>
              <a:t>	</a:t>
            </a:r>
            <a:endParaRPr lang="en-US" sz="2400" u="sng" spc="0" dirty="0">
              <a:solidFill>
                <a:prstClr val="black"/>
              </a:solidFill>
              <a:latin typeface="Arial" panose="020B0604020202020204" pitchFamily="34" charset="0"/>
            </a:endParaRPr>
          </a:p>
        </p:txBody>
      </p:sp>
    </p:spTree>
    <p:extLst>
      <p:ext uri="{BB962C8B-B14F-4D97-AF65-F5344CB8AC3E}">
        <p14:creationId xmlns:p14="http://schemas.microsoft.com/office/powerpoint/2010/main" val="20973658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Members’ Electronic access</a:t>
            </a:r>
          </a:p>
        </p:txBody>
      </p:sp>
      <p:sp>
        <p:nvSpPr>
          <p:cNvPr id="4" name="Content Placeholder 3">
            <a:extLst>
              <a:ext uri="{FF2B5EF4-FFF2-40B4-BE49-F238E27FC236}">
                <a16:creationId xmlns:a16="http://schemas.microsoft.com/office/drawing/2014/main" id="{1F8CA8B9-D080-89FC-2332-7E1DB641B38A}"/>
              </a:ext>
            </a:extLst>
          </p:cNvPr>
          <p:cNvSpPr>
            <a:spLocks noGrp="1"/>
          </p:cNvSpPr>
          <p:nvPr>
            <p:ph idx="1"/>
          </p:nvPr>
        </p:nvSpPr>
        <p:spPr>
          <a:xfrm>
            <a:off x="1261872" y="1828800"/>
            <a:ext cx="9067461" cy="4865511"/>
          </a:xfrm>
        </p:spPr>
        <p:txBody>
          <a:bodyPr>
            <a:normAutofit/>
          </a:bodyPr>
          <a:lstStyle/>
          <a:p>
            <a:pPr>
              <a:spcBef>
                <a:spcPts val="600"/>
              </a:spcBef>
              <a:spcAft>
                <a:spcPts val="600"/>
              </a:spcAft>
              <a:buClrTx/>
            </a:pPr>
            <a:r>
              <a:rPr lang="en-US" dirty="0">
                <a:solidFill>
                  <a:srgbClr val="000000"/>
                </a:solidFill>
                <a:latin typeface=""/>
              </a:rPr>
              <a:t>Governmental bodies “shall provide for hybrid meetings, teleconference participation, virtual meetings, remote participation, and other hybrid options for the members…”  </a:t>
            </a:r>
          </a:p>
          <a:p>
            <a:pPr>
              <a:spcBef>
                <a:spcPts val="600"/>
              </a:spcBef>
              <a:spcAft>
                <a:spcPts val="600"/>
              </a:spcAft>
              <a:buClrTx/>
            </a:pPr>
            <a:r>
              <a:rPr lang="en-US" dirty="0">
                <a:solidFill>
                  <a:srgbClr val="000000"/>
                </a:solidFill>
                <a:latin typeface=""/>
              </a:rPr>
              <a:t>Option must be provided even if not requested.</a:t>
            </a:r>
          </a:p>
          <a:p>
            <a:pPr>
              <a:spcBef>
                <a:spcPts val="600"/>
              </a:spcBef>
              <a:spcAft>
                <a:spcPts val="600"/>
              </a:spcAft>
              <a:buClrTx/>
            </a:pPr>
            <a:r>
              <a:rPr lang="en-US" dirty="0">
                <a:solidFill>
                  <a:srgbClr val="000000"/>
                </a:solidFill>
                <a:latin typeface=""/>
              </a:rPr>
              <a:t>Governmental bodies must provide at least one of them.</a:t>
            </a:r>
          </a:p>
          <a:p>
            <a:pPr>
              <a:spcBef>
                <a:spcPts val="600"/>
              </a:spcBef>
              <a:spcAft>
                <a:spcPts val="600"/>
              </a:spcAft>
              <a:buClrTx/>
            </a:pPr>
            <a:r>
              <a:rPr lang="en-US" dirty="0">
                <a:solidFill>
                  <a:srgbClr val="000000"/>
                </a:solidFill>
                <a:latin typeface=""/>
              </a:rPr>
              <a:t>Governmental bodies do not have to provide all electronic meeting options.</a:t>
            </a:r>
          </a:p>
          <a:p>
            <a:pPr marL="0" indent="0">
              <a:buNone/>
            </a:pPr>
            <a:endParaRPr lang="en-US" dirty="0">
              <a:latin typeface=""/>
            </a:endParaRPr>
          </a:p>
          <a:p>
            <a:pPr marL="274320" marR="0" lvl="1" indent="0" algn="r" defTabSz="457200" rtl="0" eaLnBrk="1" fontAlgn="auto" latinLnBrk="0" hangingPunct="1">
              <a:lnSpc>
                <a:spcPct val="100000"/>
              </a:lnSpc>
              <a:spcBef>
                <a:spcPts val="0"/>
              </a:spcBef>
              <a:spcAft>
                <a:spcPts val="600"/>
              </a:spcAft>
              <a:buClrTx/>
              <a:buSzTx/>
              <a:buFont typeface="Wingdings 2" pitchFamily="18" charset="2"/>
              <a:buNone/>
              <a:tabLst/>
              <a:defRPr/>
            </a:pPr>
            <a:endParaRPr lang="en-US" sz="1700" dirty="0">
              <a:solidFill>
                <a:srgbClr val="000000"/>
              </a:solidFill>
              <a:latin typeface=""/>
            </a:endParaRPr>
          </a:p>
          <a:p>
            <a:pPr marL="274320" marR="0" lvl="1" indent="0" algn="r" defTabSz="457200" rtl="0" eaLnBrk="1" fontAlgn="auto" latinLnBrk="0" hangingPunct="1">
              <a:lnSpc>
                <a:spcPct val="100000"/>
              </a:lnSpc>
              <a:spcBef>
                <a:spcPts val="0"/>
              </a:spcBef>
              <a:spcAft>
                <a:spcPts val="600"/>
              </a:spcAft>
              <a:buClrTx/>
              <a:buSzTx/>
              <a:buFont typeface="Wingdings 2" pitchFamily="18" charset="2"/>
              <a:buNone/>
              <a:tabLst/>
              <a:defRPr/>
            </a:pPr>
            <a:r>
              <a:rPr kumimoji="0" lang="en-US" sz="1700" b="0" i="0" u="none" strike="noStrike" kern="1200" cap="none" spc="0" normalizeH="0" baseline="0" noProof="0" dirty="0">
                <a:ln>
                  <a:noFill/>
                </a:ln>
                <a:solidFill>
                  <a:srgbClr val="000000"/>
                </a:solidFill>
                <a:effectLst/>
                <a:uLnTx/>
                <a:uFillTx/>
                <a:latin typeface=""/>
                <a:ea typeface="+mn-ea"/>
                <a:cs typeface="+mn-cs"/>
              </a:rPr>
              <a:t>Iowa Code § 21.8</a:t>
            </a:r>
          </a:p>
          <a:p>
            <a:pPr marL="274320" marR="0" lvl="1" indent="0" algn="r" defTabSz="457200" rtl="0" eaLnBrk="1" fontAlgn="auto" latinLnBrk="0" hangingPunct="1">
              <a:lnSpc>
                <a:spcPct val="100000"/>
              </a:lnSpc>
              <a:spcBef>
                <a:spcPts val="0"/>
              </a:spcBef>
              <a:spcAft>
                <a:spcPts val="600"/>
              </a:spcAft>
              <a:buClrTx/>
              <a:buSzTx/>
              <a:buFont typeface="Wingdings 2" pitchFamily="18" charset="2"/>
              <a:buNone/>
              <a:tabLst/>
              <a:defRPr/>
            </a:pPr>
            <a:r>
              <a:rPr kumimoji="0" lang="en-US" sz="1700" b="0" i="1" u="none" strike="noStrike" kern="1200" cap="none" spc="0" normalizeH="0" baseline="0" noProof="0" dirty="0">
                <a:ln>
                  <a:noFill/>
                </a:ln>
                <a:solidFill>
                  <a:srgbClr val="262828"/>
                </a:solidFill>
                <a:effectLst/>
                <a:uLnTx/>
                <a:uFillTx/>
                <a:latin typeface=""/>
                <a:ea typeface="+mn-ea"/>
                <a:cs typeface="+mn-cs"/>
              </a:rPr>
              <a:t>See</a:t>
            </a:r>
            <a:r>
              <a:rPr kumimoji="0" lang="en-US" sz="1700" b="0" i="0" u="none" strike="noStrike" kern="1200" cap="none" spc="0" normalizeH="0" baseline="0" noProof="0" dirty="0">
                <a:ln>
                  <a:noFill/>
                </a:ln>
                <a:solidFill>
                  <a:srgbClr val="262828"/>
                </a:solidFill>
                <a:effectLst/>
                <a:uLnTx/>
                <a:uFillTx/>
                <a:latin typeface=""/>
                <a:ea typeface="+mn-ea"/>
                <a:cs typeface="+mn-cs"/>
              </a:rPr>
              <a:t> Iowa Public Information Board Advisory Opinion 24AO:0006 - Electronic Meetings</a:t>
            </a:r>
          </a:p>
          <a:p>
            <a:endParaRPr lang="en-US" b="1" dirty="0">
              <a:latin typeface=""/>
            </a:endParaRPr>
          </a:p>
        </p:txBody>
      </p:sp>
    </p:spTree>
    <p:extLst>
      <p:ext uri="{BB962C8B-B14F-4D97-AF65-F5344CB8AC3E}">
        <p14:creationId xmlns:p14="http://schemas.microsoft.com/office/powerpoint/2010/main" val="17419562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Public Electronic access</a:t>
            </a:r>
          </a:p>
        </p:txBody>
      </p:sp>
      <p:sp>
        <p:nvSpPr>
          <p:cNvPr id="4" name="Content Placeholder 3">
            <a:extLst>
              <a:ext uri="{FF2B5EF4-FFF2-40B4-BE49-F238E27FC236}">
                <a16:creationId xmlns:a16="http://schemas.microsoft.com/office/drawing/2014/main" id="{1F8CA8B9-D080-89FC-2332-7E1DB641B38A}"/>
              </a:ext>
            </a:extLst>
          </p:cNvPr>
          <p:cNvSpPr>
            <a:spLocks noGrp="1"/>
          </p:cNvSpPr>
          <p:nvPr>
            <p:ph idx="1"/>
          </p:nvPr>
        </p:nvSpPr>
        <p:spPr>
          <a:xfrm>
            <a:off x="1261872" y="1828800"/>
            <a:ext cx="9067461" cy="4865511"/>
          </a:xfrm>
        </p:spPr>
        <p:txBody>
          <a:bodyPr>
            <a:normAutofit/>
          </a:bodyPr>
          <a:lstStyle/>
          <a:p>
            <a:pPr>
              <a:lnSpc>
                <a:spcPct val="120000"/>
              </a:lnSpc>
              <a:spcBef>
                <a:spcPts val="0"/>
              </a:spcBef>
              <a:spcAft>
                <a:spcPts val="600"/>
              </a:spcAft>
              <a:buClrTx/>
            </a:pPr>
            <a:r>
              <a:rPr lang="en-US" dirty="0">
                <a:solidFill>
                  <a:srgbClr val="000000"/>
                </a:solidFill>
                <a:latin typeface=""/>
              </a:rPr>
              <a:t>Governmental bodies must provide “public access to the conversation of the meeting to the extent reasonably possible.”</a:t>
            </a:r>
          </a:p>
          <a:p>
            <a:pPr marL="0" indent="0" algn="r">
              <a:lnSpc>
                <a:spcPct val="120000"/>
              </a:lnSpc>
              <a:spcBef>
                <a:spcPts val="0"/>
              </a:spcBef>
              <a:spcAft>
                <a:spcPts val="600"/>
              </a:spcAft>
              <a:buClrTx/>
              <a:buNone/>
            </a:pPr>
            <a:r>
              <a:rPr lang="en-US" sz="1700" spc="0" dirty="0">
                <a:solidFill>
                  <a:srgbClr val="000000"/>
                </a:solidFill>
                <a:latin typeface=""/>
              </a:rPr>
              <a:t>Iowa Code § 21.8(1)(a)</a:t>
            </a:r>
          </a:p>
          <a:p>
            <a:pPr>
              <a:lnSpc>
                <a:spcPct val="120000"/>
              </a:lnSpc>
              <a:spcBef>
                <a:spcPts val="0"/>
              </a:spcBef>
              <a:spcAft>
                <a:spcPts val="600"/>
              </a:spcAft>
              <a:buClrTx/>
            </a:pPr>
            <a:r>
              <a:rPr lang="en-US" dirty="0">
                <a:solidFill>
                  <a:srgbClr val="000000"/>
                </a:solidFill>
                <a:latin typeface=""/>
              </a:rPr>
              <a:t>Depending on the electronic access method used, consider allowing an option to watch through live-streaming or listen through teleconference call.</a:t>
            </a:r>
          </a:p>
          <a:p>
            <a:pPr>
              <a:lnSpc>
                <a:spcPct val="120000"/>
              </a:lnSpc>
              <a:spcBef>
                <a:spcPts val="0"/>
              </a:spcBef>
              <a:spcAft>
                <a:spcPts val="600"/>
              </a:spcAft>
              <a:buClrTx/>
            </a:pPr>
            <a:r>
              <a:rPr lang="en-US" dirty="0">
                <a:solidFill>
                  <a:srgbClr val="000000"/>
                </a:solidFill>
                <a:latin typeface=""/>
              </a:rPr>
              <a:t>Section 21.8(1)(a) does not require a virtual platform for public comment </a:t>
            </a:r>
          </a:p>
          <a:p>
            <a:pPr>
              <a:lnSpc>
                <a:spcPct val="120000"/>
              </a:lnSpc>
              <a:spcBef>
                <a:spcPts val="0"/>
              </a:spcBef>
              <a:spcAft>
                <a:spcPts val="600"/>
              </a:spcAft>
              <a:buClrTx/>
            </a:pPr>
            <a:r>
              <a:rPr lang="en-US" dirty="0">
                <a:solidFill>
                  <a:srgbClr val="000000"/>
                </a:solidFill>
                <a:latin typeface=""/>
              </a:rPr>
              <a:t>Include any electronic access option being provided to the public in the meeting notice.</a:t>
            </a:r>
          </a:p>
          <a:p>
            <a:pPr marL="274320" marR="0" lvl="1" indent="0" algn="r" defTabSz="457200" rtl="0" eaLnBrk="1" fontAlgn="auto" latinLnBrk="0" hangingPunct="1">
              <a:lnSpc>
                <a:spcPct val="100000"/>
              </a:lnSpc>
              <a:spcBef>
                <a:spcPts val="0"/>
              </a:spcBef>
              <a:spcAft>
                <a:spcPts val="600"/>
              </a:spcAft>
              <a:buClrTx/>
              <a:buSzTx/>
              <a:buFont typeface="Wingdings 2" pitchFamily="18" charset="2"/>
              <a:buNone/>
              <a:tabLst/>
              <a:defRPr/>
            </a:pPr>
            <a:endParaRPr lang="en-US" sz="1700" dirty="0">
              <a:solidFill>
                <a:srgbClr val="000000"/>
              </a:solidFill>
              <a:latin typeface=""/>
            </a:endParaRPr>
          </a:p>
          <a:p>
            <a:pPr marL="274320" marR="0" lvl="1" indent="0" algn="r" defTabSz="457200" rtl="0" eaLnBrk="1" fontAlgn="auto" latinLnBrk="0" hangingPunct="1">
              <a:lnSpc>
                <a:spcPct val="100000"/>
              </a:lnSpc>
              <a:spcBef>
                <a:spcPts val="0"/>
              </a:spcBef>
              <a:spcAft>
                <a:spcPts val="600"/>
              </a:spcAft>
              <a:buClrTx/>
              <a:buSzTx/>
              <a:buFont typeface="Wingdings 2" pitchFamily="18" charset="2"/>
              <a:buNone/>
              <a:tabLst/>
              <a:defRPr/>
            </a:pPr>
            <a:r>
              <a:rPr kumimoji="0" lang="en-US" sz="1700" b="0" i="1" u="none" strike="noStrike" kern="1200" cap="none" spc="0" normalizeH="0" baseline="0" noProof="0" dirty="0">
                <a:ln>
                  <a:noFill/>
                </a:ln>
                <a:solidFill>
                  <a:srgbClr val="262828"/>
                </a:solidFill>
                <a:effectLst/>
                <a:uLnTx/>
                <a:uFillTx/>
                <a:latin typeface=""/>
                <a:ea typeface="+mn-ea"/>
                <a:cs typeface="+mn-cs"/>
              </a:rPr>
              <a:t>See</a:t>
            </a:r>
            <a:r>
              <a:rPr kumimoji="0" lang="en-US" sz="1700" b="0" i="0" u="none" strike="noStrike" kern="1200" cap="none" spc="0" normalizeH="0" baseline="0" noProof="0" dirty="0">
                <a:ln>
                  <a:noFill/>
                </a:ln>
                <a:solidFill>
                  <a:srgbClr val="262828"/>
                </a:solidFill>
                <a:effectLst/>
                <a:uLnTx/>
                <a:uFillTx/>
                <a:latin typeface=""/>
                <a:ea typeface="+mn-ea"/>
                <a:cs typeface="+mn-cs"/>
              </a:rPr>
              <a:t> Iowa Public Information Board Advisory Opinion 24AO:0006 - Electronic Meetings</a:t>
            </a:r>
          </a:p>
          <a:p>
            <a:endParaRPr lang="en-US" b="1" dirty="0">
              <a:latin typeface=""/>
            </a:endParaRPr>
          </a:p>
        </p:txBody>
      </p:sp>
    </p:spTree>
    <p:extLst>
      <p:ext uri="{BB962C8B-B14F-4D97-AF65-F5344CB8AC3E}">
        <p14:creationId xmlns:p14="http://schemas.microsoft.com/office/powerpoint/2010/main" val="18859737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Public participation</a:t>
            </a:r>
          </a:p>
        </p:txBody>
      </p:sp>
      <p:sp>
        <p:nvSpPr>
          <p:cNvPr id="4" name="Content Placeholder 3">
            <a:extLst>
              <a:ext uri="{FF2B5EF4-FFF2-40B4-BE49-F238E27FC236}">
                <a16:creationId xmlns:a16="http://schemas.microsoft.com/office/drawing/2014/main" id="{1F8CA8B9-D080-89FC-2332-7E1DB641B38A}"/>
              </a:ext>
            </a:extLst>
          </p:cNvPr>
          <p:cNvSpPr>
            <a:spLocks noGrp="1"/>
          </p:cNvSpPr>
          <p:nvPr>
            <p:ph idx="1"/>
          </p:nvPr>
        </p:nvSpPr>
        <p:spPr/>
        <p:txBody>
          <a:bodyPr>
            <a:normAutofit fontScale="92500" lnSpcReduction="10000"/>
          </a:bodyPr>
          <a:lstStyle/>
          <a:p>
            <a:pPr>
              <a:lnSpc>
                <a:spcPct val="100000"/>
              </a:lnSpc>
              <a:spcAft>
                <a:spcPts val="1200"/>
              </a:spcAft>
              <a:buClrTx/>
            </a:pPr>
            <a:r>
              <a:rPr lang="en-US" sz="2200" dirty="0">
                <a:solidFill>
                  <a:srgbClr val="000000"/>
                </a:solidFill>
                <a:latin typeface=""/>
              </a:rPr>
              <a:t>Members of the public have no specific right to participate in the discussion of an item under Chapter 21</a:t>
            </a:r>
          </a:p>
          <a:p>
            <a:pPr lvl="1">
              <a:lnSpc>
                <a:spcPct val="100000"/>
              </a:lnSpc>
              <a:spcAft>
                <a:spcPts val="1200"/>
              </a:spcAft>
              <a:buClrTx/>
            </a:pPr>
            <a:r>
              <a:rPr lang="en-US" sz="2000" spc="10" dirty="0">
                <a:solidFill>
                  <a:srgbClr val="000000"/>
                </a:solidFill>
                <a:latin typeface=""/>
              </a:rPr>
              <a:t>Public</a:t>
            </a:r>
            <a:r>
              <a:rPr lang="en-US" sz="2000" dirty="0">
                <a:solidFill>
                  <a:srgbClr val="000000"/>
                </a:solidFill>
                <a:latin typeface=""/>
              </a:rPr>
              <a:t> comments do not have to be placed in the minutes.</a:t>
            </a:r>
          </a:p>
          <a:p>
            <a:pPr>
              <a:lnSpc>
                <a:spcPct val="100000"/>
              </a:lnSpc>
              <a:spcAft>
                <a:spcPts val="1200"/>
              </a:spcAft>
              <a:buClrTx/>
            </a:pPr>
            <a:r>
              <a:rPr lang="en-US" sz="2200" dirty="0">
                <a:solidFill>
                  <a:srgbClr val="000000"/>
                </a:solidFill>
                <a:latin typeface=""/>
              </a:rPr>
              <a:t>Minutes only need to include the actions taken and other information required in Chapter 21.</a:t>
            </a:r>
          </a:p>
          <a:p>
            <a:pPr lvl="1">
              <a:lnSpc>
                <a:spcPct val="100000"/>
              </a:lnSpc>
              <a:spcAft>
                <a:spcPts val="1200"/>
              </a:spcAft>
              <a:buClrTx/>
            </a:pPr>
            <a:r>
              <a:rPr lang="en-US" sz="2000" dirty="0">
                <a:solidFill>
                  <a:srgbClr val="000000"/>
                </a:solidFill>
                <a:latin typeface=""/>
              </a:rPr>
              <a:t>A governmental body may make and enforce reasonable rules for the conduct of its meetings to assure those meetings are orderly, and free from interference or interruption by spectators. </a:t>
            </a:r>
          </a:p>
          <a:p>
            <a:pPr lvl="1">
              <a:lnSpc>
                <a:spcPct val="100000"/>
              </a:lnSpc>
              <a:spcAft>
                <a:spcPts val="1200"/>
              </a:spcAft>
              <a:buClrTx/>
            </a:pPr>
            <a:r>
              <a:rPr lang="en-US" sz="2000" dirty="0">
                <a:solidFill>
                  <a:srgbClr val="000000"/>
                </a:solidFill>
                <a:latin typeface=""/>
              </a:rPr>
              <a:t>Must be uniformly enforced and not based on the content of the message.  </a:t>
            </a:r>
          </a:p>
          <a:p>
            <a:pPr marL="274320" lvl="1" indent="0" algn="r" defTabSz="457200">
              <a:spcBef>
                <a:spcPts val="0"/>
              </a:spcBef>
              <a:spcAft>
                <a:spcPts val="600"/>
              </a:spcAft>
              <a:buClrTx/>
              <a:buNone/>
              <a:defRPr/>
            </a:pPr>
            <a:r>
              <a:rPr lang="en-US" sz="1700" dirty="0">
                <a:solidFill>
                  <a:srgbClr val="000000"/>
                </a:solidFill>
                <a:latin typeface=""/>
              </a:rPr>
              <a:t>See Iowa Code 21.7 </a:t>
            </a:r>
          </a:p>
          <a:p>
            <a:pPr marL="274320" lvl="1" indent="0" algn="r" defTabSz="457200">
              <a:spcBef>
                <a:spcPts val="0"/>
              </a:spcBef>
              <a:spcAft>
                <a:spcPts val="600"/>
              </a:spcAft>
              <a:buClrTx/>
              <a:buNone/>
              <a:defRPr/>
            </a:pPr>
            <a:r>
              <a:rPr lang="en-US" sz="1700" i="1" dirty="0">
                <a:solidFill>
                  <a:srgbClr val="000000"/>
                </a:solidFill>
                <a:latin typeface=""/>
              </a:rPr>
              <a:t>Peterson v. City of Newton</a:t>
            </a:r>
          </a:p>
          <a:p>
            <a:endParaRPr lang="en-US" b="1" dirty="0">
              <a:latin typeface=""/>
            </a:endParaRPr>
          </a:p>
        </p:txBody>
      </p:sp>
    </p:spTree>
    <p:extLst>
      <p:ext uri="{BB962C8B-B14F-4D97-AF65-F5344CB8AC3E}">
        <p14:creationId xmlns:p14="http://schemas.microsoft.com/office/powerpoint/2010/main" val="22029604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Public rights at open meeting</a:t>
            </a:r>
          </a:p>
        </p:txBody>
      </p:sp>
      <p:sp>
        <p:nvSpPr>
          <p:cNvPr id="4" name="Content Placeholder 3">
            <a:extLst>
              <a:ext uri="{FF2B5EF4-FFF2-40B4-BE49-F238E27FC236}">
                <a16:creationId xmlns:a16="http://schemas.microsoft.com/office/drawing/2014/main" id="{506F40DC-6148-E834-82D5-8A5CE27ACD1A}"/>
              </a:ext>
            </a:extLst>
          </p:cNvPr>
          <p:cNvSpPr>
            <a:spLocks noGrp="1"/>
          </p:cNvSpPr>
          <p:nvPr>
            <p:ph idx="1"/>
          </p:nvPr>
        </p:nvSpPr>
        <p:spPr/>
        <p:txBody>
          <a:bodyPr>
            <a:normAutofit/>
          </a:bodyPr>
          <a:lstStyle/>
          <a:p>
            <a:pPr>
              <a:buClrTx/>
            </a:pPr>
            <a:r>
              <a:rPr lang="en-US" sz="2000" dirty="0">
                <a:solidFill>
                  <a:srgbClr val="000000"/>
                </a:solidFill>
                <a:latin typeface="Arial" panose="020B0604020202020204" pitchFamily="34" charset="0"/>
              </a:rPr>
              <a:t>All members of the public have access to an open meeting of the </a:t>
            </a:r>
            <a:r>
              <a:rPr lang="en-US" sz="2100" dirty="0">
                <a:solidFill>
                  <a:srgbClr val="000000"/>
                </a:solidFill>
                <a:latin typeface="Arial" panose="020B0604020202020204" pitchFamily="34" charset="0"/>
              </a:rPr>
              <a:t>governmental</a:t>
            </a:r>
            <a:r>
              <a:rPr lang="en-US" sz="2000" dirty="0">
                <a:solidFill>
                  <a:srgbClr val="000000"/>
                </a:solidFill>
                <a:latin typeface="Arial" panose="020B0604020202020204" pitchFamily="34" charset="0"/>
              </a:rPr>
              <a:t> body.</a:t>
            </a:r>
          </a:p>
          <a:p>
            <a:pPr>
              <a:buClrTx/>
            </a:pPr>
            <a:r>
              <a:rPr lang="en-US" sz="2100" dirty="0">
                <a:solidFill>
                  <a:srgbClr val="000000"/>
                </a:solidFill>
                <a:latin typeface="Arial" panose="020B0604020202020204" pitchFamily="34" charset="0"/>
              </a:rPr>
              <a:t>Mtg</a:t>
            </a:r>
            <a:r>
              <a:rPr lang="en-US" sz="2000" dirty="0">
                <a:solidFill>
                  <a:srgbClr val="000000"/>
                </a:solidFill>
                <a:latin typeface="Arial" panose="020B0604020202020204" pitchFamily="34" charset="0"/>
              </a:rPr>
              <a:t> must be held at a time/place reasonably accessible to the public </a:t>
            </a:r>
            <a:r>
              <a:rPr lang="en-US" sz="2100" dirty="0">
                <a:solidFill>
                  <a:srgbClr val="000000"/>
                </a:solidFill>
                <a:latin typeface="Arial" panose="020B0604020202020204" pitchFamily="34" charset="0"/>
              </a:rPr>
              <a:t>and</a:t>
            </a:r>
            <a:r>
              <a:rPr lang="en-US" sz="2000" dirty="0">
                <a:solidFill>
                  <a:srgbClr val="000000"/>
                </a:solidFill>
                <a:latin typeface="Arial" panose="020B0604020202020204" pitchFamily="34" charset="0"/>
              </a:rPr>
              <a:t> at a time reasonably convenient to the public,</a:t>
            </a:r>
          </a:p>
          <a:p>
            <a:pPr>
              <a:buClrTx/>
            </a:pPr>
            <a:r>
              <a:rPr lang="en-US" sz="2100" dirty="0">
                <a:solidFill>
                  <a:srgbClr val="000000"/>
                </a:solidFill>
                <a:latin typeface="Arial" panose="020B0604020202020204" pitchFamily="34" charset="0"/>
              </a:rPr>
              <a:t>While</a:t>
            </a:r>
            <a:r>
              <a:rPr lang="en-US" sz="2000" dirty="0">
                <a:solidFill>
                  <a:srgbClr val="000000"/>
                </a:solidFill>
                <a:latin typeface="Arial" panose="020B0604020202020204" pitchFamily="34" charset="0"/>
              </a:rPr>
              <a:t> the public does not have a specific right to participate in the </a:t>
            </a:r>
            <a:r>
              <a:rPr lang="en-US" sz="2100" dirty="0">
                <a:solidFill>
                  <a:srgbClr val="000000"/>
                </a:solidFill>
                <a:latin typeface="Arial" panose="020B0604020202020204" pitchFamily="34" charset="0"/>
              </a:rPr>
              <a:t>discussion</a:t>
            </a:r>
            <a:r>
              <a:rPr lang="en-US" sz="2000" dirty="0">
                <a:solidFill>
                  <a:srgbClr val="000000"/>
                </a:solidFill>
                <a:latin typeface="Arial" panose="020B0604020202020204" pitchFamily="34" charset="0"/>
              </a:rPr>
              <a:t> of a meeting, the public does have the right to use cameras or recording devices at the open meeting. </a:t>
            </a:r>
            <a:endParaRPr lang="en-US" sz="2000" i="1" dirty="0">
              <a:solidFill>
                <a:srgbClr val="000000"/>
              </a:solidFill>
              <a:latin typeface="Arial" panose="020B0604020202020204" pitchFamily="34" charset="0"/>
            </a:endParaRPr>
          </a:p>
          <a:p>
            <a:endParaRPr lang="en-US" dirty="0">
              <a:latin typeface="Arial" panose="020B0604020202020204" pitchFamily="34" charset="0"/>
            </a:endParaRPr>
          </a:p>
        </p:txBody>
      </p:sp>
    </p:spTree>
    <p:extLst>
      <p:ext uri="{BB962C8B-B14F-4D97-AF65-F5344CB8AC3E}">
        <p14:creationId xmlns:p14="http://schemas.microsoft.com/office/powerpoint/2010/main" val="13624265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713232" y="2730438"/>
            <a:ext cx="9692640" cy="1397124"/>
          </a:xfrm>
        </p:spPr>
        <p:txBody>
          <a:bodyPr/>
          <a:lstStyle/>
          <a:p>
            <a:pPr algn="ctr"/>
            <a:r>
              <a:rPr lang="en-US" dirty="0">
                <a:latin typeface="Arial" panose="020B0604020202020204" pitchFamily="34" charset="0"/>
              </a:rPr>
              <a:t>HOLDING A CLOSED SESSION</a:t>
            </a:r>
          </a:p>
        </p:txBody>
      </p:sp>
    </p:spTree>
    <p:extLst>
      <p:ext uri="{BB962C8B-B14F-4D97-AF65-F5344CB8AC3E}">
        <p14:creationId xmlns:p14="http://schemas.microsoft.com/office/powerpoint/2010/main" val="5165232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Closed Sessions</a:t>
            </a:r>
          </a:p>
        </p:txBody>
      </p:sp>
      <p:sp>
        <p:nvSpPr>
          <p:cNvPr id="4" name="Content Placeholder 3">
            <a:extLst>
              <a:ext uri="{FF2B5EF4-FFF2-40B4-BE49-F238E27FC236}">
                <a16:creationId xmlns:a16="http://schemas.microsoft.com/office/drawing/2014/main" id="{CB92A306-A1A1-5A8B-8E57-0B32DE0A6D69}"/>
              </a:ext>
            </a:extLst>
          </p:cNvPr>
          <p:cNvSpPr>
            <a:spLocks noGrp="1"/>
          </p:cNvSpPr>
          <p:nvPr>
            <p:ph idx="1"/>
          </p:nvPr>
        </p:nvSpPr>
        <p:spPr/>
        <p:txBody>
          <a:bodyPr>
            <a:normAutofit lnSpcReduction="10000"/>
          </a:bodyPr>
          <a:lstStyle/>
          <a:p>
            <a:pPr>
              <a:buClrTx/>
            </a:pPr>
            <a:r>
              <a:rPr lang="en-US" dirty="0">
                <a:solidFill>
                  <a:srgbClr val="000000"/>
                </a:solidFill>
                <a:latin typeface=""/>
              </a:rPr>
              <a:t>Only after an open session vote of </a:t>
            </a:r>
            <a:r>
              <a:rPr lang="en-US" b="1" u="sng" dirty="0">
                <a:solidFill>
                  <a:srgbClr val="000000"/>
                </a:solidFill>
                <a:latin typeface=""/>
              </a:rPr>
              <a:t>two-thirds</a:t>
            </a:r>
            <a:r>
              <a:rPr lang="en-US" dirty="0">
                <a:solidFill>
                  <a:srgbClr val="000000"/>
                </a:solidFill>
                <a:latin typeface=""/>
              </a:rPr>
              <a:t> of the members of the body or all members present +</a:t>
            </a:r>
          </a:p>
          <a:p>
            <a:pPr>
              <a:spcAft>
                <a:spcPts val="1200"/>
              </a:spcAft>
              <a:buClrTx/>
            </a:pPr>
            <a:r>
              <a:rPr lang="en-US" dirty="0">
                <a:solidFill>
                  <a:srgbClr val="000000"/>
                </a:solidFill>
                <a:latin typeface=""/>
              </a:rPr>
              <a:t>After identifying a permissible reason:</a:t>
            </a:r>
          </a:p>
          <a:p>
            <a:pPr marL="914400" lvl="1" indent="-457200">
              <a:spcAft>
                <a:spcPts val="1200"/>
              </a:spcAft>
              <a:buClrTx/>
              <a:buFont typeface="+mj-lt"/>
              <a:buAutoNum type="arabicPeriod"/>
            </a:pPr>
            <a:r>
              <a:rPr lang="en-US" sz="2000" dirty="0">
                <a:solidFill>
                  <a:srgbClr val="000000"/>
                </a:solidFill>
                <a:latin typeface=""/>
              </a:rPr>
              <a:t>To review or discuss a record which is required or authorized by state or federal law to be kept confidential or as a condition to retain federal funding;</a:t>
            </a:r>
          </a:p>
          <a:p>
            <a:pPr marL="914400" lvl="1" indent="-457200">
              <a:spcAft>
                <a:spcPts val="1200"/>
              </a:spcAft>
              <a:buClrTx/>
              <a:buFont typeface="+mj-lt"/>
              <a:buAutoNum type="arabicPeriod"/>
            </a:pPr>
            <a:r>
              <a:rPr lang="en-US" sz="2000" dirty="0">
                <a:solidFill>
                  <a:srgbClr val="000000"/>
                </a:solidFill>
                <a:latin typeface=""/>
              </a:rPr>
              <a:t>To discuss application for a patent;</a:t>
            </a:r>
          </a:p>
          <a:p>
            <a:pPr marL="914400" lvl="1" indent="-457200">
              <a:spcAft>
                <a:spcPts val="1200"/>
              </a:spcAft>
              <a:buClrTx/>
              <a:buFont typeface="+mj-lt"/>
              <a:buAutoNum type="arabicPeriod"/>
            </a:pPr>
            <a:r>
              <a:rPr lang="en-US" sz="2000" dirty="0">
                <a:solidFill>
                  <a:srgbClr val="000000"/>
                </a:solidFill>
                <a:latin typeface=""/>
              </a:rPr>
              <a:t>To discuss strategy with counsel on matters that are currently or may imminently be in litigation;</a:t>
            </a:r>
          </a:p>
          <a:p>
            <a:pPr marL="1257300" lvl="2" indent="-342900">
              <a:spcAft>
                <a:spcPts val="1200"/>
              </a:spcAft>
              <a:buClrTx/>
              <a:buFont typeface="Arial" panose="020B0604020202020204" pitchFamily="34" charset="0"/>
              <a:buChar char="•"/>
            </a:pPr>
            <a:r>
              <a:rPr lang="en-US" sz="2000" dirty="0">
                <a:solidFill>
                  <a:srgbClr val="000000"/>
                </a:solidFill>
                <a:latin typeface=""/>
              </a:rPr>
              <a:t>Counsel must be identified and present in some capacity.</a:t>
            </a:r>
          </a:p>
          <a:p>
            <a:pPr marL="274320" lvl="1" indent="0" algn="r" defTabSz="457200">
              <a:spcBef>
                <a:spcPts val="0"/>
              </a:spcBef>
              <a:spcAft>
                <a:spcPts val="600"/>
              </a:spcAft>
              <a:buClrTx/>
              <a:buNone/>
              <a:defRPr/>
            </a:pPr>
            <a:endParaRPr lang="en-US" sz="1700" dirty="0">
              <a:solidFill>
                <a:srgbClr val="000000"/>
              </a:solidFill>
              <a:latin typeface=""/>
            </a:endParaRPr>
          </a:p>
          <a:p>
            <a:pPr marL="274320" lvl="1" indent="0" algn="r" defTabSz="457200">
              <a:spcBef>
                <a:spcPts val="0"/>
              </a:spcBef>
              <a:spcAft>
                <a:spcPts val="600"/>
              </a:spcAft>
              <a:buClrTx/>
              <a:buNone/>
              <a:defRPr/>
            </a:pPr>
            <a:r>
              <a:rPr lang="en-US" sz="1700" dirty="0">
                <a:solidFill>
                  <a:srgbClr val="000000"/>
                </a:solidFill>
                <a:latin typeface=""/>
              </a:rPr>
              <a:t>Iowa Code § 21.5(1)</a:t>
            </a:r>
          </a:p>
          <a:p>
            <a:endParaRPr lang="en-US" dirty="0">
              <a:latin typeface=""/>
            </a:endParaRPr>
          </a:p>
        </p:txBody>
      </p:sp>
    </p:spTree>
    <p:extLst>
      <p:ext uri="{BB962C8B-B14F-4D97-AF65-F5344CB8AC3E}">
        <p14:creationId xmlns:p14="http://schemas.microsoft.com/office/powerpoint/2010/main" val="24225134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Closed Sessions (cont.)</a:t>
            </a:r>
          </a:p>
        </p:txBody>
      </p:sp>
      <p:sp>
        <p:nvSpPr>
          <p:cNvPr id="4" name="Content Placeholder 3">
            <a:extLst>
              <a:ext uri="{FF2B5EF4-FFF2-40B4-BE49-F238E27FC236}">
                <a16:creationId xmlns:a16="http://schemas.microsoft.com/office/drawing/2014/main" id="{E78261EE-7E67-D732-B7FA-997F15F799DA}"/>
              </a:ext>
            </a:extLst>
          </p:cNvPr>
          <p:cNvSpPr>
            <a:spLocks noGrp="1"/>
          </p:cNvSpPr>
          <p:nvPr>
            <p:ph idx="1"/>
          </p:nvPr>
        </p:nvSpPr>
        <p:spPr/>
        <p:txBody>
          <a:bodyPr>
            <a:normAutofit/>
          </a:bodyPr>
          <a:lstStyle/>
          <a:p>
            <a:pPr marL="742950" lvl="3" indent="-285750">
              <a:buFont typeface="Arial" panose="020B0604020202020204" pitchFamily="34" charset="0"/>
              <a:buChar char="•"/>
            </a:pPr>
            <a:endParaRPr lang="en-US" sz="1800" dirty="0">
              <a:solidFill>
                <a:schemeClr val="tx2"/>
              </a:solidFill>
              <a:latin typeface=""/>
            </a:endParaRPr>
          </a:p>
          <a:p>
            <a:pPr marL="914400" lvl="3" indent="-457200">
              <a:spcAft>
                <a:spcPts val="1200"/>
              </a:spcAft>
              <a:buClrTx/>
              <a:buFont typeface="+mj-lt"/>
              <a:buAutoNum type="arabicPeriod" startAt="4"/>
            </a:pPr>
            <a:r>
              <a:rPr lang="en-US" sz="2000" dirty="0">
                <a:solidFill>
                  <a:srgbClr val="000000"/>
                </a:solidFill>
                <a:latin typeface=""/>
              </a:rPr>
              <a:t>To discuss contents of a licensing examination, initiate disciplinary investigation or proceeding if the body is involved with licensing or examining;</a:t>
            </a:r>
          </a:p>
          <a:p>
            <a:pPr marL="914400" lvl="3" indent="-457200">
              <a:spcAft>
                <a:spcPts val="1200"/>
              </a:spcAft>
              <a:buClrTx/>
              <a:buFont typeface="+mj-lt"/>
              <a:buAutoNum type="arabicPeriod" startAt="4"/>
            </a:pPr>
            <a:r>
              <a:rPr lang="en-US" sz="2000" dirty="0">
                <a:solidFill>
                  <a:srgbClr val="000000"/>
                </a:solidFill>
                <a:latin typeface=""/>
              </a:rPr>
              <a:t>To conduct a hearing or discuss whether to conduct a hearing to suspend or expel a student unless the student and/or parent wants the meeting to remain open;</a:t>
            </a:r>
          </a:p>
          <a:p>
            <a:pPr marL="914400" lvl="3" indent="-457200">
              <a:spcAft>
                <a:spcPts val="1200"/>
              </a:spcAft>
              <a:buClrTx/>
              <a:buFont typeface="+mj-lt"/>
              <a:buAutoNum type="arabicPeriod" startAt="4"/>
            </a:pPr>
            <a:r>
              <a:rPr lang="en-US" sz="2000" dirty="0">
                <a:solidFill>
                  <a:srgbClr val="000000"/>
                </a:solidFill>
                <a:latin typeface=""/>
              </a:rPr>
              <a:t>To discuss the decision to be rendered in a contested case;</a:t>
            </a:r>
          </a:p>
          <a:p>
            <a:pPr marL="914400" lvl="3" indent="-457200">
              <a:spcAft>
                <a:spcPts val="1200"/>
              </a:spcAft>
              <a:buClrTx/>
              <a:buFont typeface="+mj-lt"/>
              <a:buAutoNum type="arabicPeriod" startAt="4"/>
            </a:pPr>
            <a:r>
              <a:rPr lang="en-US" sz="2000" dirty="0">
                <a:solidFill>
                  <a:srgbClr val="000000"/>
                </a:solidFill>
                <a:latin typeface=""/>
              </a:rPr>
              <a:t>To avoid disclosure of specific law enforcement matters which if disclosed would enable law violators to avoid detection or facilitate disregard of requirements imposed by law. </a:t>
            </a:r>
          </a:p>
          <a:p>
            <a:pPr marL="457200" lvl="3" indent="0" algn="r">
              <a:spcAft>
                <a:spcPts val="1200"/>
              </a:spcAft>
              <a:buNone/>
            </a:pPr>
            <a:r>
              <a:rPr kumimoji="0" lang="en-US" sz="1700" b="0" i="0" u="none" strike="noStrike" kern="1200" cap="none" spc="10" normalizeH="0" baseline="0" noProof="0" dirty="0">
                <a:ln>
                  <a:noFill/>
                </a:ln>
                <a:solidFill>
                  <a:srgbClr val="000000"/>
                </a:solidFill>
                <a:effectLst/>
                <a:uLnTx/>
                <a:uFillTx/>
                <a:latin typeface=""/>
                <a:ea typeface="+mn-ea"/>
                <a:cs typeface="+mn-cs"/>
              </a:rPr>
              <a:t>Iowa Code § 21.5(1)</a:t>
            </a:r>
            <a:endParaRPr lang="en-US" sz="2000" dirty="0">
              <a:solidFill>
                <a:srgbClr val="000000"/>
              </a:solidFill>
              <a:latin typeface=""/>
            </a:endParaRPr>
          </a:p>
          <a:p>
            <a:endParaRPr lang="en-US" dirty="0">
              <a:latin typeface=""/>
            </a:endParaRPr>
          </a:p>
        </p:txBody>
      </p:sp>
    </p:spTree>
    <p:extLst>
      <p:ext uri="{BB962C8B-B14F-4D97-AF65-F5344CB8AC3E}">
        <p14:creationId xmlns:p14="http://schemas.microsoft.com/office/powerpoint/2010/main" val="5179228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Closed Sessions (cont.)</a:t>
            </a:r>
          </a:p>
        </p:txBody>
      </p:sp>
      <p:sp>
        <p:nvSpPr>
          <p:cNvPr id="4" name="Content Placeholder 3">
            <a:extLst>
              <a:ext uri="{FF2B5EF4-FFF2-40B4-BE49-F238E27FC236}">
                <a16:creationId xmlns:a16="http://schemas.microsoft.com/office/drawing/2014/main" id="{3DC03197-8AD2-82BF-2310-474A104F9932}"/>
              </a:ext>
            </a:extLst>
          </p:cNvPr>
          <p:cNvSpPr>
            <a:spLocks noGrp="1"/>
          </p:cNvSpPr>
          <p:nvPr>
            <p:ph idx="1"/>
          </p:nvPr>
        </p:nvSpPr>
        <p:spPr/>
        <p:txBody>
          <a:bodyPr>
            <a:normAutofit/>
          </a:bodyPr>
          <a:lstStyle/>
          <a:p>
            <a:pPr marL="914400" lvl="3" indent="-457200">
              <a:spcAft>
                <a:spcPts val="1200"/>
              </a:spcAft>
              <a:buClrTx/>
              <a:buFont typeface="+mj-lt"/>
              <a:buAutoNum type="arabicPeriod" startAt="8"/>
            </a:pPr>
            <a:r>
              <a:rPr lang="en-US" sz="2000" dirty="0">
                <a:solidFill>
                  <a:srgbClr val="000000"/>
                </a:solidFill>
                <a:latin typeface=""/>
              </a:rPr>
              <a:t>To evaluate the professional competency of an individual whose appointment, hiring, performance, or discharge is being considered </a:t>
            </a:r>
            <a:r>
              <a:rPr lang="en-US" sz="2000" i="1" dirty="0">
                <a:solidFill>
                  <a:srgbClr val="000000"/>
                </a:solidFill>
                <a:latin typeface=""/>
              </a:rPr>
              <a:t>when necessary to prevent needless and irreparable injury to that individual’s reputation </a:t>
            </a:r>
            <a:r>
              <a:rPr lang="en-US" sz="2000" dirty="0">
                <a:solidFill>
                  <a:srgbClr val="000000"/>
                </a:solidFill>
                <a:latin typeface=""/>
              </a:rPr>
              <a:t>+ </a:t>
            </a:r>
            <a:r>
              <a:rPr lang="en-US" sz="2000" b="1" u="sng" dirty="0">
                <a:solidFill>
                  <a:srgbClr val="000000"/>
                </a:solidFill>
                <a:latin typeface=""/>
              </a:rPr>
              <a:t>that individual requests a closed session.</a:t>
            </a:r>
          </a:p>
          <a:p>
            <a:pPr marL="1200150" lvl="4" indent="-285750">
              <a:spcAft>
                <a:spcPts val="1200"/>
              </a:spcAft>
              <a:buClrTx/>
              <a:buFont typeface="Arial" panose="020B0604020202020204" pitchFamily="34" charset="0"/>
              <a:buChar char="•"/>
            </a:pPr>
            <a:r>
              <a:rPr lang="en-US" sz="2000" b="1" i="1" dirty="0" err="1">
                <a:solidFill>
                  <a:srgbClr val="000000"/>
                </a:solidFill>
                <a:latin typeface=""/>
              </a:rPr>
              <a:t>Teig</a:t>
            </a:r>
            <a:r>
              <a:rPr lang="en-US" sz="2000" b="1" i="1" dirty="0">
                <a:solidFill>
                  <a:srgbClr val="000000"/>
                </a:solidFill>
                <a:latin typeface=""/>
              </a:rPr>
              <a:t> v. Loeffler</a:t>
            </a:r>
            <a:r>
              <a:rPr lang="en-US" sz="2000" b="1" dirty="0">
                <a:solidFill>
                  <a:srgbClr val="000000"/>
                </a:solidFill>
                <a:latin typeface=""/>
              </a:rPr>
              <a:t> – </a:t>
            </a:r>
            <a:r>
              <a:rPr lang="en-US" sz="2000" dirty="0">
                <a:solidFill>
                  <a:srgbClr val="000000"/>
                </a:solidFill>
                <a:latin typeface=""/>
              </a:rPr>
              <a:t>a governmental body may close session for an interview at the request of an interviewee without finding a specific danger to reputation in advance due to the nature of a hiring interview.</a:t>
            </a:r>
          </a:p>
          <a:p>
            <a:pPr marL="457200" marR="0" lvl="3" indent="0" algn="r" defTabSz="914400" rtl="0" eaLnBrk="1" fontAlgn="auto" latinLnBrk="0" hangingPunct="1">
              <a:lnSpc>
                <a:spcPct val="90000"/>
              </a:lnSpc>
              <a:spcBef>
                <a:spcPts val="300"/>
              </a:spcBef>
              <a:spcAft>
                <a:spcPts val="1200"/>
              </a:spcAft>
              <a:buClr>
                <a:srgbClr val="418AB3"/>
              </a:buClr>
              <a:buSzTx/>
              <a:buFont typeface="Wingdings 2" pitchFamily="18" charset="2"/>
              <a:buNone/>
              <a:tabLst/>
              <a:defRPr/>
            </a:pPr>
            <a:r>
              <a:rPr kumimoji="0" lang="en-US" sz="1700" b="0" i="0" u="none" strike="noStrike" kern="1200" cap="none" spc="10" normalizeH="0" baseline="0" noProof="0" dirty="0">
                <a:ln>
                  <a:noFill/>
                </a:ln>
                <a:solidFill>
                  <a:srgbClr val="000000"/>
                </a:solidFill>
                <a:effectLst/>
                <a:uLnTx/>
                <a:uFillTx/>
                <a:latin typeface=""/>
                <a:ea typeface="+mn-ea"/>
                <a:cs typeface="+mn-cs"/>
              </a:rPr>
              <a:t>Iowa Code § 21.5(1)</a:t>
            </a:r>
            <a:endParaRPr kumimoji="0" lang="en-US" sz="2000" b="0" i="0" u="none" strike="noStrike" kern="1200" cap="none" spc="0" normalizeH="0" baseline="0" noProof="0" dirty="0">
              <a:ln>
                <a:noFill/>
              </a:ln>
              <a:solidFill>
                <a:srgbClr val="000000"/>
              </a:solidFill>
              <a:effectLst/>
              <a:uLnTx/>
              <a:uFillTx/>
              <a:latin typeface=""/>
              <a:ea typeface="+mn-ea"/>
              <a:cs typeface="+mn-cs"/>
            </a:endParaRPr>
          </a:p>
          <a:p>
            <a:pPr marL="914400" lvl="4" indent="0" algn="r">
              <a:spcAft>
                <a:spcPts val="1200"/>
              </a:spcAft>
              <a:buNone/>
            </a:pPr>
            <a:endParaRPr lang="en-US" sz="2000" b="1" dirty="0">
              <a:solidFill>
                <a:srgbClr val="000000"/>
              </a:solidFill>
              <a:latin typeface=""/>
            </a:endParaRPr>
          </a:p>
        </p:txBody>
      </p:sp>
    </p:spTree>
    <p:extLst>
      <p:ext uri="{BB962C8B-B14F-4D97-AF65-F5344CB8AC3E}">
        <p14:creationId xmlns:p14="http://schemas.microsoft.com/office/powerpoint/2010/main" val="40595857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Closed Sessions (cont.)</a:t>
            </a:r>
          </a:p>
        </p:txBody>
      </p:sp>
      <p:sp>
        <p:nvSpPr>
          <p:cNvPr id="4" name="Content Placeholder 3">
            <a:extLst>
              <a:ext uri="{FF2B5EF4-FFF2-40B4-BE49-F238E27FC236}">
                <a16:creationId xmlns:a16="http://schemas.microsoft.com/office/drawing/2014/main" id="{0F96191F-1AFE-CCC3-25F3-029B0BE260C9}"/>
              </a:ext>
            </a:extLst>
          </p:cNvPr>
          <p:cNvSpPr>
            <a:spLocks noGrp="1"/>
          </p:cNvSpPr>
          <p:nvPr>
            <p:ph idx="1"/>
          </p:nvPr>
        </p:nvSpPr>
        <p:spPr/>
        <p:txBody>
          <a:bodyPr>
            <a:normAutofit/>
          </a:bodyPr>
          <a:lstStyle/>
          <a:p>
            <a:pPr marL="914400" lvl="1" indent="-457200">
              <a:spcAft>
                <a:spcPts val="1200"/>
              </a:spcAft>
              <a:buClrTx/>
              <a:buFont typeface="+mj-lt"/>
              <a:buAutoNum type="arabicPeriod" startAt="9"/>
            </a:pPr>
            <a:r>
              <a:rPr lang="en-US" sz="2000" dirty="0">
                <a:solidFill>
                  <a:srgbClr val="000000"/>
                </a:solidFill>
                <a:latin typeface=""/>
              </a:rPr>
              <a:t>To discuss the purchase or sale of real estate.</a:t>
            </a:r>
          </a:p>
          <a:p>
            <a:pPr marL="914400" lvl="1" indent="-457200">
              <a:spcAft>
                <a:spcPts val="1200"/>
              </a:spcAft>
              <a:buClrTx/>
              <a:buFont typeface="+mj-lt"/>
              <a:buAutoNum type="arabicPeriod" startAt="9"/>
            </a:pPr>
            <a:r>
              <a:rPr lang="en-US" sz="2000" dirty="0">
                <a:solidFill>
                  <a:srgbClr val="000000"/>
                </a:solidFill>
                <a:latin typeface=""/>
              </a:rPr>
              <a:t>To discuss records concerning security procedures and emergency preparedness for the protection of government employees, visitors, people under the care and protection of the government and its property.</a:t>
            </a:r>
          </a:p>
          <a:p>
            <a:pPr marL="914400" lvl="1" indent="-457200">
              <a:spcAft>
                <a:spcPts val="1200"/>
              </a:spcAft>
              <a:buClrTx/>
              <a:buFont typeface="+mj-lt"/>
              <a:buAutoNum type="arabicPeriod" startAt="9"/>
            </a:pPr>
            <a:r>
              <a:rPr lang="en-US" sz="2000" dirty="0">
                <a:solidFill>
                  <a:srgbClr val="000000"/>
                </a:solidFill>
                <a:latin typeface=""/>
              </a:rPr>
              <a:t>To discuss patient care quality and process improvement initiatives in a meeting of a public hospital that if disclosed might harm the hospital’s competitive position. </a:t>
            </a:r>
          </a:p>
          <a:p>
            <a:pPr marL="457200" marR="0" lvl="3" indent="0" algn="r" defTabSz="914400" rtl="0" eaLnBrk="1" fontAlgn="auto" latinLnBrk="0" hangingPunct="1">
              <a:lnSpc>
                <a:spcPct val="90000"/>
              </a:lnSpc>
              <a:spcBef>
                <a:spcPts val="300"/>
              </a:spcBef>
              <a:spcAft>
                <a:spcPts val="1200"/>
              </a:spcAft>
              <a:buClr>
                <a:srgbClr val="418AB3"/>
              </a:buClr>
              <a:buSzTx/>
              <a:buFont typeface="Wingdings 2" pitchFamily="18" charset="2"/>
              <a:buNone/>
              <a:tabLst/>
              <a:defRPr/>
            </a:pPr>
            <a:r>
              <a:rPr kumimoji="0" lang="en-US" sz="1700" b="0" i="0" u="none" strike="noStrike" kern="1200" cap="none" spc="10" normalizeH="0" baseline="0" noProof="0" dirty="0">
                <a:ln>
                  <a:noFill/>
                </a:ln>
                <a:solidFill>
                  <a:srgbClr val="000000"/>
                </a:solidFill>
                <a:effectLst/>
                <a:uLnTx/>
                <a:uFillTx/>
                <a:latin typeface=""/>
                <a:ea typeface="+mn-ea"/>
                <a:cs typeface="+mn-cs"/>
              </a:rPr>
              <a:t>Iowa Code § 21.5(1)</a:t>
            </a:r>
            <a:endParaRPr kumimoji="0" lang="en-US" sz="2000" b="0" i="0" u="none" strike="noStrike" kern="1200" cap="none" spc="0" normalizeH="0" baseline="0" noProof="0" dirty="0">
              <a:ln>
                <a:noFill/>
              </a:ln>
              <a:solidFill>
                <a:srgbClr val="000000"/>
              </a:solidFill>
              <a:effectLst/>
              <a:uLnTx/>
              <a:uFillTx/>
              <a:latin typeface=""/>
              <a:ea typeface="+mn-ea"/>
              <a:cs typeface="+mn-cs"/>
            </a:endParaRPr>
          </a:p>
        </p:txBody>
      </p:sp>
    </p:spTree>
    <p:extLst>
      <p:ext uri="{BB962C8B-B14F-4D97-AF65-F5344CB8AC3E}">
        <p14:creationId xmlns:p14="http://schemas.microsoft.com/office/powerpoint/2010/main" val="33301049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Closed Sessions (cont.)</a:t>
            </a:r>
          </a:p>
        </p:txBody>
      </p:sp>
      <p:sp>
        <p:nvSpPr>
          <p:cNvPr id="3" name="TextBox 2"/>
          <p:cNvSpPr txBox="1"/>
          <p:nvPr/>
        </p:nvSpPr>
        <p:spPr>
          <a:xfrm>
            <a:off x="1219199" y="1696453"/>
            <a:ext cx="9288379" cy="2536079"/>
          </a:xfrm>
          <a:prstGeom prst="rect">
            <a:avLst/>
          </a:prstGeom>
          <a:noFill/>
        </p:spPr>
        <p:txBody>
          <a:bodyPr wrap="square" rtlCol="0">
            <a:spAutoFit/>
          </a:bodyPr>
          <a:lstStyle/>
          <a:p>
            <a:pPr marL="457200" lvl="3">
              <a:buFont typeface="Wingdings" pitchFamily="2" charset="2"/>
              <a:buChar char="ü"/>
            </a:pPr>
            <a:endParaRPr lang="en-US" sz="2000" dirty="0">
              <a:solidFill>
                <a:schemeClr val="tx2"/>
              </a:solidFill>
              <a:latin typeface=""/>
            </a:endParaRPr>
          </a:p>
          <a:p>
            <a:pPr marL="342900" lvl="1" indent="-342900">
              <a:buFont typeface="Arial" panose="020B0604020202020204" pitchFamily="34" charset="0"/>
              <a:buChar char="•"/>
            </a:pPr>
            <a:r>
              <a:rPr lang="en-US" sz="2000" dirty="0">
                <a:solidFill>
                  <a:srgbClr val="000000"/>
                </a:solidFill>
                <a:latin typeface=""/>
              </a:rPr>
              <a:t>Nothing in Iowa Code 21 </a:t>
            </a:r>
            <a:r>
              <a:rPr lang="en-US" sz="2000" i="1" dirty="0">
                <a:solidFill>
                  <a:srgbClr val="000000"/>
                </a:solidFill>
                <a:latin typeface=""/>
              </a:rPr>
              <a:t>requires</a:t>
            </a:r>
            <a:r>
              <a:rPr lang="en-US" sz="2000" dirty="0">
                <a:solidFill>
                  <a:srgbClr val="000000"/>
                </a:solidFill>
                <a:latin typeface=""/>
              </a:rPr>
              <a:t> a governmental body to hold a closed session to discuss. </a:t>
            </a:r>
          </a:p>
          <a:p>
            <a:pPr marL="0" lvl="1"/>
            <a:endParaRPr lang="en-US" sz="2000" b="1" dirty="0">
              <a:solidFill>
                <a:srgbClr val="000000"/>
              </a:solidFill>
              <a:latin typeface=""/>
            </a:endParaRPr>
          </a:p>
          <a:p>
            <a:pPr marL="0" lvl="1"/>
            <a:r>
              <a:rPr lang="en-US" sz="2000" dirty="0">
                <a:solidFill>
                  <a:srgbClr val="000000"/>
                </a:solidFill>
                <a:latin typeface=""/>
              </a:rPr>
              <a:t>*Other sections of the Iowa Code may permit a government agency to close a meeting OR exempt meetings from the requirements of the </a:t>
            </a:r>
            <a:r>
              <a:rPr lang="en-US" sz="1700" dirty="0">
                <a:solidFill>
                  <a:srgbClr val="262828"/>
                </a:solidFill>
                <a:latin typeface=""/>
              </a:rPr>
              <a:t>open</a:t>
            </a:r>
            <a:r>
              <a:rPr lang="en-US" sz="2000" dirty="0">
                <a:solidFill>
                  <a:srgbClr val="000000"/>
                </a:solidFill>
                <a:latin typeface=""/>
              </a:rPr>
              <a:t> meetings law. </a:t>
            </a:r>
          </a:p>
          <a:p>
            <a:pPr marL="0" lvl="1"/>
            <a:endParaRPr lang="en-US" sz="2100" dirty="0">
              <a:solidFill>
                <a:srgbClr val="000000"/>
              </a:solidFill>
              <a:latin typeface=""/>
            </a:endParaRPr>
          </a:p>
          <a:p>
            <a:pPr marL="457200" marR="0" lvl="3" indent="0" algn="r" defTabSz="914400" rtl="0" eaLnBrk="1" fontAlgn="auto" latinLnBrk="0" hangingPunct="1">
              <a:lnSpc>
                <a:spcPct val="90000"/>
              </a:lnSpc>
              <a:spcBef>
                <a:spcPts val="300"/>
              </a:spcBef>
              <a:spcAft>
                <a:spcPts val="1200"/>
              </a:spcAft>
              <a:buClr>
                <a:srgbClr val="418AB3"/>
              </a:buClr>
              <a:buSzTx/>
              <a:buFont typeface="Wingdings 2" pitchFamily="18" charset="2"/>
              <a:buNone/>
              <a:tabLst/>
              <a:defRPr/>
            </a:pPr>
            <a:r>
              <a:rPr kumimoji="0" lang="en-US" sz="1700" b="0" i="0" u="none" strike="noStrike" kern="1200" cap="none" spc="10" normalizeH="0" baseline="0" noProof="0" dirty="0">
                <a:ln>
                  <a:noFill/>
                </a:ln>
                <a:solidFill>
                  <a:srgbClr val="000000"/>
                </a:solidFill>
                <a:effectLst/>
                <a:uLnTx/>
                <a:uFillTx/>
                <a:latin typeface=""/>
                <a:ea typeface="+mn-ea"/>
                <a:cs typeface="+mn-cs"/>
              </a:rPr>
              <a:t>Iowa Code § 21.5(6)</a:t>
            </a:r>
            <a:endParaRPr kumimoji="0" lang="en-US" sz="2000" b="0" i="0" u="none" strike="noStrike" kern="1200" cap="none" spc="0" normalizeH="0" baseline="0" noProof="0" dirty="0">
              <a:ln>
                <a:noFill/>
              </a:ln>
              <a:solidFill>
                <a:srgbClr val="000000"/>
              </a:solidFill>
              <a:effectLst/>
              <a:uLnTx/>
              <a:uFillTx/>
              <a:latin typeface=""/>
              <a:ea typeface="+mn-ea"/>
              <a:cs typeface="+mn-cs"/>
            </a:endParaRPr>
          </a:p>
        </p:txBody>
      </p:sp>
    </p:spTree>
    <p:extLst>
      <p:ext uri="{BB962C8B-B14F-4D97-AF65-F5344CB8AC3E}">
        <p14:creationId xmlns:p14="http://schemas.microsoft.com/office/powerpoint/2010/main" val="2178601863"/>
      </p:ext>
    </p:extLst>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200" dirty="0">
                <a:solidFill>
                  <a:srgbClr val="D34817"/>
                </a:solidFill>
                <a:latin typeface="Arial" panose="020B0604020202020204" pitchFamily="34" charset="0"/>
                <a:cs typeface="Arial" panose="020B0604020202020204" pitchFamily="34" charset="0"/>
              </a:rPr>
              <a:t>IOWA PUBLIC INFORMATION BOARD</a:t>
            </a:r>
          </a:p>
        </p:txBody>
      </p:sp>
      <p:sp>
        <p:nvSpPr>
          <p:cNvPr id="3" name="TextBox 2"/>
          <p:cNvSpPr txBox="1"/>
          <p:nvPr/>
        </p:nvSpPr>
        <p:spPr>
          <a:xfrm>
            <a:off x="1261872" y="1767006"/>
            <a:ext cx="9058469" cy="3754874"/>
          </a:xfrm>
          <a:prstGeom prst="rect">
            <a:avLst/>
          </a:prstGeom>
          <a:noFill/>
        </p:spPr>
        <p:txBody>
          <a:bodyPr wrap="square" rtlCol="0">
            <a:spAutoFit/>
          </a:bodyPr>
          <a:lstStyle/>
          <a:p>
            <a:pPr>
              <a:defRPr/>
            </a:pPr>
            <a:endParaRPr lang="en-US" dirty="0">
              <a:solidFill>
                <a:srgbClr val="775F55"/>
              </a:solidFill>
              <a:latin typeface=""/>
            </a:endParaRPr>
          </a:p>
          <a:p>
            <a:pPr marL="342900" indent="-342900">
              <a:buFont typeface="Arial" panose="020B0604020202020204" pitchFamily="34" charset="0"/>
              <a:buChar char="•"/>
              <a:defRPr/>
            </a:pPr>
            <a:r>
              <a:rPr lang="en-US" sz="2200" dirty="0">
                <a:latin typeface=""/>
                <a:cs typeface="Arial" panose="020B0604020202020204" pitchFamily="34" charset="0"/>
              </a:rPr>
              <a:t>Enacted in 2013, the Iowa Public Information Board provides:</a:t>
            </a:r>
          </a:p>
          <a:p>
            <a:pPr marL="342900" indent="-342900">
              <a:buFont typeface="Arial" panose="020B0604020202020204" pitchFamily="34" charset="0"/>
              <a:buChar char="•"/>
              <a:defRPr/>
            </a:pPr>
            <a:endParaRPr lang="en-US" sz="2200" dirty="0">
              <a:latin typeface=""/>
              <a:cs typeface="Arial" panose="020B0604020202020204" pitchFamily="34" charset="0"/>
            </a:endParaRPr>
          </a:p>
          <a:p>
            <a:pPr marL="342900" indent="-342900" algn="ctr">
              <a:buFont typeface="Arial" panose="020B0604020202020204" pitchFamily="34" charset="0"/>
              <a:buChar char="•"/>
              <a:defRPr/>
            </a:pPr>
            <a:r>
              <a:rPr lang="en-US" sz="2200" b="1" i="1" dirty="0">
                <a:latin typeface=""/>
                <a:cs typeface="Arial" panose="020B0604020202020204" pitchFamily="34" charset="0"/>
              </a:rPr>
              <a:t>an official, efficient and free legal resource for</a:t>
            </a:r>
            <a:br>
              <a:rPr lang="en-US" sz="2200" b="1" i="1" dirty="0">
                <a:latin typeface=""/>
                <a:cs typeface="Arial" panose="020B0604020202020204" pitchFamily="34" charset="0"/>
              </a:rPr>
            </a:br>
            <a:r>
              <a:rPr lang="en-US" sz="2200" b="1" i="1" dirty="0">
                <a:latin typeface=""/>
                <a:cs typeface="Arial" panose="020B0604020202020204" pitchFamily="34" charset="0"/>
              </a:rPr>
              <a:t>citizens and government officials </a:t>
            </a:r>
          </a:p>
          <a:p>
            <a:pPr marL="342900" indent="-342900">
              <a:buFont typeface="Arial" panose="020B0604020202020204" pitchFamily="34" charset="0"/>
              <a:buChar char="•"/>
              <a:defRPr/>
            </a:pPr>
            <a:endParaRPr lang="en-US" sz="2200" dirty="0">
              <a:latin typeface=""/>
              <a:cs typeface="Arial" panose="020B0604020202020204" pitchFamily="34" charset="0"/>
            </a:endParaRPr>
          </a:p>
          <a:p>
            <a:pPr marL="342900" indent="-342900">
              <a:buFont typeface="Arial" panose="020B0604020202020204" pitchFamily="34" charset="0"/>
              <a:buChar char="•"/>
              <a:defRPr/>
            </a:pPr>
            <a:r>
              <a:rPr lang="en-US" sz="2200" dirty="0">
                <a:latin typeface=""/>
                <a:cs typeface="Arial" panose="020B0604020202020204" pitchFamily="34" charset="0"/>
              </a:rPr>
              <a:t>To ask questions about Iowa open meetings and records laws, and to address complaints about alleged violations of the laws. </a:t>
            </a:r>
          </a:p>
          <a:p>
            <a:pPr marL="342900" indent="-342900">
              <a:buFont typeface="Arial" panose="020B0604020202020204" pitchFamily="34" charset="0"/>
              <a:buChar char="•"/>
              <a:defRPr/>
            </a:pPr>
            <a:endParaRPr lang="en-US" sz="2200" dirty="0">
              <a:latin typeface=""/>
              <a:cs typeface="Arial" panose="020B0604020202020204" pitchFamily="34" charset="0"/>
            </a:endParaRPr>
          </a:p>
          <a:p>
            <a:pPr marL="342900" indent="-342900">
              <a:buFont typeface="Arial" panose="020B0604020202020204" pitchFamily="34" charset="0"/>
              <a:buChar char="•"/>
              <a:defRPr/>
            </a:pPr>
            <a:r>
              <a:rPr lang="en-US" sz="2200" dirty="0">
                <a:latin typeface=""/>
                <a:cs typeface="Arial" panose="020B0604020202020204" pitchFamily="34" charset="0"/>
              </a:rPr>
              <a:t>The board is one of a few agencies in the nation with the authority to advise and enforce the state’s sunshine laws. </a:t>
            </a:r>
            <a:endParaRPr lang="en-US" sz="2200" dirty="0">
              <a:solidFill>
                <a:prstClr val="black"/>
              </a:solidFill>
              <a:latin typeface=""/>
            </a:endParaRPr>
          </a:p>
        </p:txBody>
      </p:sp>
    </p:spTree>
    <p:extLst>
      <p:ext uri="{BB962C8B-B14F-4D97-AF65-F5344CB8AC3E}">
        <p14:creationId xmlns:p14="http://schemas.microsoft.com/office/powerpoint/2010/main" val="3872652408"/>
      </p:ext>
    </p:extLst>
  </p:cSld>
  <p:clrMapOvr>
    <a:masterClrMapping/>
  </p:clrMapOvr>
  <p:transition>
    <p:fade thruBlk="1"/>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Closed Session procedures</a:t>
            </a:r>
          </a:p>
        </p:txBody>
      </p:sp>
      <p:sp>
        <p:nvSpPr>
          <p:cNvPr id="4" name="Content Placeholder 3">
            <a:extLst>
              <a:ext uri="{FF2B5EF4-FFF2-40B4-BE49-F238E27FC236}">
                <a16:creationId xmlns:a16="http://schemas.microsoft.com/office/drawing/2014/main" id="{27246E39-3687-3A9E-C985-A5A356734810}"/>
              </a:ext>
            </a:extLst>
          </p:cNvPr>
          <p:cNvSpPr>
            <a:spLocks noGrp="1"/>
          </p:cNvSpPr>
          <p:nvPr>
            <p:ph idx="1"/>
          </p:nvPr>
        </p:nvSpPr>
        <p:spPr/>
        <p:txBody>
          <a:bodyPr>
            <a:normAutofit/>
          </a:bodyPr>
          <a:lstStyle/>
          <a:p>
            <a:pPr>
              <a:buClrTx/>
            </a:pPr>
            <a:r>
              <a:rPr lang="en-US" dirty="0">
                <a:solidFill>
                  <a:srgbClr val="000000"/>
                </a:solidFill>
                <a:latin typeface=""/>
              </a:rPr>
              <a:t>No additional topics beyond those given as a reason for closed session  can be discussed.</a:t>
            </a:r>
          </a:p>
          <a:p>
            <a:pPr>
              <a:buClrTx/>
            </a:pPr>
            <a:r>
              <a:rPr lang="en-US" sz="2000" dirty="0">
                <a:solidFill>
                  <a:srgbClr val="000000"/>
                </a:solidFill>
                <a:latin typeface=""/>
              </a:rPr>
              <a:t>Recent district court case- Dewitt School Board- “The scope of the meeting was breathtaking in contrast to its stated purpose.”</a:t>
            </a:r>
          </a:p>
          <a:p>
            <a:pPr>
              <a:buClrTx/>
            </a:pPr>
            <a:r>
              <a:rPr lang="en-US" dirty="0">
                <a:solidFill>
                  <a:srgbClr val="000000"/>
                </a:solidFill>
                <a:latin typeface=""/>
              </a:rPr>
              <a:t>Closed session must be recorded and “detailed minutes” taken. </a:t>
            </a:r>
          </a:p>
          <a:p>
            <a:pPr lvl="1">
              <a:buClrTx/>
              <a:buFont typeface="Arial" panose="020B0604020202020204" pitchFamily="34" charset="0"/>
              <a:buChar char="•"/>
            </a:pPr>
            <a:r>
              <a:rPr lang="en-US" dirty="0">
                <a:solidFill>
                  <a:srgbClr val="000000"/>
                </a:solidFill>
                <a:latin typeface=""/>
              </a:rPr>
              <a:t>Must be retained for at least one year and are not public record.</a:t>
            </a:r>
          </a:p>
          <a:p>
            <a:pPr>
              <a:buClrTx/>
            </a:pPr>
            <a:r>
              <a:rPr lang="en-US" dirty="0">
                <a:solidFill>
                  <a:srgbClr val="000000"/>
                </a:solidFill>
                <a:latin typeface=""/>
              </a:rPr>
              <a:t>Members may not be excluded from the closed session (unless a conflict exists) </a:t>
            </a:r>
          </a:p>
          <a:p>
            <a:pPr>
              <a:buClrTx/>
            </a:pPr>
            <a:r>
              <a:rPr lang="en-US" dirty="0">
                <a:solidFill>
                  <a:srgbClr val="000000"/>
                </a:solidFill>
                <a:latin typeface=""/>
              </a:rPr>
              <a:t>Final action must happen in open session.</a:t>
            </a:r>
          </a:p>
          <a:p>
            <a:pPr marL="457200" marR="0" lvl="3" indent="0" algn="r" defTabSz="914400" rtl="0" eaLnBrk="1" fontAlgn="auto" latinLnBrk="0" hangingPunct="1">
              <a:lnSpc>
                <a:spcPct val="90000"/>
              </a:lnSpc>
              <a:spcBef>
                <a:spcPts val="300"/>
              </a:spcBef>
              <a:spcAft>
                <a:spcPts val="1200"/>
              </a:spcAft>
              <a:buClr>
                <a:srgbClr val="418AB3"/>
              </a:buClr>
              <a:buSzTx/>
              <a:buFont typeface="Wingdings 2" pitchFamily="18" charset="2"/>
              <a:buNone/>
              <a:tabLst/>
              <a:defRPr/>
            </a:pPr>
            <a:r>
              <a:rPr kumimoji="0" lang="en-US" sz="1700" b="0" i="0" u="none" strike="noStrike" kern="1200" cap="none" spc="10" normalizeH="0" baseline="0" noProof="0" dirty="0">
                <a:ln>
                  <a:noFill/>
                </a:ln>
                <a:solidFill>
                  <a:srgbClr val="000000"/>
                </a:solidFill>
                <a:effectLst/>
                <a:uLnTx/>
                <a:uFillTx/>
                <a:latin typeface=""/>
                <a:ea typeface="+mn-ea"/>
                <a:cs typeface="+mn-cs"/>
              </a:rPr>
              <a:t>Iowa Code § 21.5(2)-(5)</a:t>
            </a:r>
            <a:endParaRPr lang="en-US" dirty="0">
              <a:solidFill>
                <a:srgbClr val="000000"/>
              </a:solidFill>
              <a:latin typeface=""/>
            </a:endParaRPr>
          </a:p>
          <a:p>
            <a:endParaRPr lang="en-US" dirty="0">
              <a:latin typeface=""/>
            </a:endParaRPr>
          </a:p>
        </p:txBody>
      </p:sp>
    </p:spTree>
    <p:extLst>
      <p:ext uri="{BB962C8B-B14F-4D97-AF65-F5344CB8AC3E}">
        <p14:creationId xmlns:p14="http://schemas.microsoft.com/office/powerpoint/2010/main" val="23997697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0058F-F631-421E-9A26-B9F762471927}"/>
              </a:ext>
            </a:extLst>
          </p:cNvPr>
          <p:cNvSpPr>
            <a:spLocks noGrp="1"/>
          </p:cNvSpPr>
          <p:nvPr>
            <p:ph type="title"/>
          </p:nvPr>
        </p:nvSpPr>
        <p:spPr/>
        <p:txBody>
          <a:bodyPr/>
          <a:lstStyle/>
          <a:p>
            <a:r>
              <a:rPr lang="en-US" dirty="0">
                <a:latin typeface="Arial" panose="020B0604020202020204" pitchFamily="34" charset="0"/>
              </a:rPr>
              <a:t>Exempt sessions</a:t>
            </a:r>
          </a:p>
        </p:txBody>
      </p:sp>
      <p:sp>
        <p:nvSpPr>
          <p:cNvPr id="3" name="Rectangle 2">
            <a:extLst>
              <a:ext uri="{FF2B5EF4-FFF2-40B4-BE49-F238E27FC236}">
                <a16:creationId xmlns:a16="http://schemas.microsoft.com/office/drawing/2014/main" id="{197BB4AF-ACAE-4A37-A0A6-8764DA01E874}"/>
              </a:ext>
            </a:extLst>
          </p:cNvPr>
          <p:cNvSpPr/>
          <p:nvPr/>
        </p:nvSpPr>
        <p:spPr>
          <a:xfrm>
            <a:off x="1261871" y="1900872"/>
            <a:ext cx="9578953" cy="1908215"/>
          </a:xfrm>
          <a:prstGeom prst="rect">
            <a:avLst/>
          </a:prstGeom>
        </p:spPr>
        <p:txBody>
          <a:bodyPr wrap="square">
            <a:spAutoFit/>
          </a:bodyPr>
          <a:lstStyle/>
          <a:p>
            <a:r>
              <a:rPr lang="en-US" sz="2000" dirty="0">
                <a:solidFill>
                  <a:srgbClr val="000000"/>
                </a:solidFill>
                <a:latin typeface="Arial" panose="020B0604020202020204" pitchFamily="34" charset="0"/>
              </a:rPr>
              <a:t>A meeting of a governmental body to discuss strategy in matters relating to employment conditions of employees of the governmental body who are not covered by a collective bargaining agreement under chapter 20 is exempt from this chapter. For the purpose of this section, “employment conditions” mean areas included in the scope of negotiations listed in section 20.9:</a:t>
            </a:r>
          </a:p>
          <a:p>
            <a:endParaRPr lang="en-US" dirty="0">
              <a:solidFill>
                <a:srgbClr val="000000"/>
              </a:solidFill>
              <a:latin typeface="Arial" panose="020B0604020202020204" pitchFamily="34" charset="0"/>
            </a:endParaRPr>
          </a:p>
        </p:txBody>
      </p:sp>
      <p:sp>
        <p:nvSpPr>
          <p:cNvPr id="4" name="Rectangle 3">
            <a:extLst>
              <a:ext uri="{FF2B5EF4-FFF2-40B4-BE49-F238E27FC236}">
                <a16:creationId xmlns:a16="http://schemas.microsoft.com/office/drawing/2014/main" id="{4CC7B559-87F5-46E9-BDBA-B53C47EA1661}"/>
              </a:ext>
            </a:extLst>
          </p:cNvPr>
          <p:cNvSpPr/>
          <p:nvPr/>
        </p:nvSpPr>
        <p:spPr>
          <a:xfrm>
            <a:off x="1261871" y="3708890"/>
            <a:ext cx="9820153" cy="2862322"/>
          </a:xfrm>
          <a:prstGeom prst="rect">
            <a:avLst/>
          </a:prstGeom>
        </p:spPr>
        <p:txBody>
          <a:bodyPr wrap="square" numCol="2">
            <a:spAutoFit/>
          </a:bodyPr>
          <a:lstStyle/>
          <a:p>
            <a:pPr marL="285750" indent="-285750">
              <a:buFont typeface="Arial" panose="020B0604020202020204" pitchFamily="34" charset="0"/>
              <a:buChar char="•"/>
            </a:pPr>
            <a:r>
              <a:rPr lang="en-US" dirty="0">
                <a:solidFill>
                  <a:srgbClr val="000000"/>
                </a:solidFill>
                <a:latin typeface="Arial" panose="020B0604020202020204" pitchFamily="34" charset="0"/>
              </a:rPr>
              <a:t>Wages</a:t>
            </a:r>
          </a:p>
          <a:p>
            <a:pPr marL="285750" indent="-285750">
              <a:buFont typeface="Arial" panose="020B0604020202020204" pitchFamily="34" charset="0"/>
              <a:buChar char="•"/>
            </a:pPr>
            <a:r>
              <a:rPr lang="en-US" dirty="0">
                <a:solidFill>
                  <a:srgbClr val="000000"/>
                </a:solidFill>
                <a:latin typeface="Arial" panose="020B0604020202020204" pitchFamily="34" charset="0"/>
              </a:rPr>
              <a:t>Hours </a:t>
            </a:r>
          </a:p>
          <a:p>
            <a:pPr marL="285750" indent="-285750">
              <a:buFont typeface="Arial" panose="020B0604020202020204" pitchFamily="34" charset="0"/>
              <a:buChar char="•"/>
            </a:pPr>
            <a:r>
              <a:rPr lang="en-US" dirty="0">
                <a:solidFill>
                  <a:srgbClr val="000000"/>
                </a:solidFill>
                <a:latin typeface="Arial" panose="020B0604020202020204" pitchFamily="34" charset="0"/>
              </a:rPr>
              <a:t>Vacations</a:t>
            </a:r>
          </a:p>
          <a:p>
            <a:pPr marL="285750" indent="-285750">
              <a:buFont typeface="Arial" panose="020B0604020202020204" pitchFamily="34" charset="0"/>
              <a:buChar char="•"/>
            </a:pPr>
            <a:r>
              <a:rPr lang="en-US" dirty="0">
                <a:solidFill>
                  <a:srgbClr val="000000"/>
                </a:solidFill>
                <a:latin typeface="Arial" panose="020B0604020202020204" pitchFamily="34" charset="0"/>
              </a:rPr>
              <a:t>Insurance</a:t>
            </a:r>
          </a:p>
          <a:p>
            <a:pPr marL="285750" indent="-285750">
              <a:buFont typeface="Arial" panose="020B0604020202020204" pitchFamily="34" charset="0"/>
              <a:buChar char="•"/>
            </a:pPr>
            <a:r>
              <a:rPr lang="en-US" dirty="0">
                <a:solidFill>
                  <a:srgbClr val="000000"/>
                </a:solidFill>
                <a:latin typeface="Arial" panose="020B0604020202020204" pitchFamily="34" charset="0"/>
              </a:rPr>
              <a:t>Holidays</a:t>
            </a:r>
          </a:p>
          <a:p>
            <a:pPr marL="285750" indent="-285750">
              <a:buFont typeface="Arial" panose="020B0604020202020204" pitchFamily="34" charset="0"/>
              <a:buChar char="•"/>
            </a:pPr>
            <a:r>
              <a:rPr lang="en-US" dirty="0">
                <a:solidFill>
                  <a:srgbClr val="000000"/>
                </a:solidFill>
                <a:latin typeface="Arial" panose="020B0604020202020204" pitchFamily="34" charset="0"/>
              </a:rPr>
              <a:t>Leaves of absence</a:t>
            </a:r>
          </a:p>
          <a:p>
            <a:pPr marL="285750" indent="-285750">
              <a:buFont typeface="Arial" panose="020B0604020202020204" pitchFamily="34" charset="0"/>
              <a:buChar char="•"/>
            </a:pPr>
            <a:r>
              <a:rPr lang="en-US" dirty="0">
                <a:solidFill>
                  <a:srgbClr val="000000"/>
                </a:solidFill>
                <a:latin typeface="Arial" panose="020B0604020202020204" pitchFamily="34" charset="0"/>
              </a:rPr>
              <a:t>Shift differentials</a:t>
            </a:r>
          </a:p>
          <a:p>
            <a:pPr marL="285750" indent="-285750">
              <a:buFont typeface="Arial" panose="020B0604020202020204" pitchFamily="34" charset="0"/>
              <a:buChar char="•"/>
            </a:pPr>
            <a:r>
              <a:rPr lang="en-US" dirty="0">
                <a:solidFill>
                  <a:srgbClr val="000000"/>
                </a:solidFill>
                <a:latin typeface="Arial" panose="020B0604020202020204" pitchFamily="34" charset="0"/>
              </a:rPr>
              <a:t>Overtime compensation</a:t>
            </a:r>
          </a:p>
          <a:p>
            <a:pPr marL="285750" indent="-285750">
              <a:buFont typeface="Arial" panose="020B0604020202020204" pitchFamily="34" charset="0"/>
              <a:buChar char="•"/>
            </a:pPr>
            <a:r>
              <a:rPr lang="en-US" dirty="0">
                <a:solidFill>
                  <a:srgbClr val="000000"/>
                </a:solidFill>
                <a:latin typeface="Arial" panose="020B0604020202020204" pitchFamily="34" charset="0"/>
              </a:rPr>
              <a:t>Supplemental pay</a:t>
            </a:r>
          </a:p>
          <a:p>
            <a:pPr marL="285750" indent="-285750">
              <a:buFont typeface="Arial" panose="020B0604020202020204" pitchFamily="34" charset="0"/>
              <a:buChar char="•"/>
            </a:pPr>
            <a:r>
              <a:rPr lang="en-US" dirty="0">
                <a:solidFill>
                  <a:srgbClr val="000000"/>
                </a:solidFill>
                <a:latin typeface="Arial" panose="020B0604020202020204" pitchFamily="34" charset="0"/>
              </a:rPr>
              <a:t>Seniority</a:t>
            </a:r>
          </a:p>
          <a:p>
            <a:pPr marL="285750" indent="-285750">
              <a:buFont typeface="Arial" panose="020B0604020202020204" pitchFamily="34" charset="0"/>
              <a:buChar char="•"/>
            </a:pPr>
            <a:r>
              <a:rPr lang="en-US" dirty="0">
                <a:solidFill>
                  <a:srgbClr val="000000"/>
                </a:solidFill>
                <a:latin typeface="Arial" panose="020B0604020202020204" pitchFamily="34" charset="0"/>
              </a:rPr>
              <a:t>Transfer procedures</a:t>
            </a:r>
          </a:p>
          <a:p>
            <a:pPr marL="285750" indent="-285750">
              <a:buFont typeface="Arial" panose="020B0604020202020204" pitchFamily="34" charset="0"/>
              <a:buChar char="•"/>
            </a:pPr>
            <a:r>
              <a:rPr lang="en-US" dirty="0">
                <a:solidFill>
                  <a:srgbClr val="000000"/>
                </a:solidFill>
                <a:latin typeface="Arial" panose="020B0604020202020204" pitchFamily="34" charset="0"/>
              </a:rPr>
              <a:t>Job classifications</a:t>
            </a:r>
          </a:p>
          <a:p>
            <a:pPr marL="285750" indent="-285750">
              <a:buFont typeface="Arial" panose="020B0604020202020204" pitchFamily="34" charset="0"/>
              <a:buChar char="•"/>
            </a:pPr>
            <a:r>
              <a:rPr lang="en-US" dirty="0">
                <a:solidFill>
                  <a:srgbClr val="000000"/>
                </a:solidFill>
                <a:latin typeface="Arial" panose="020B0604020202020204" pitchFamily="34" charset="0"/>
              </a:rPr>
              <a:t>Health and safety matters</a:t>
            </a:r>
          </a:p>
          <a:p>
            <a:pPr marL="285750" indent="-285750">
              <a:buFont typeface="Arial" panose="020B0604020202020204" pitchFamily="34" charset="0"/>
              <a:buChar char="•"/>
            </a:pPr>
            <a:r>
              <a:rPr lang="en-US" dirty="0">
                <a:solidFill>
                  <a:srgbClr val="000000"/>
                </a:solidFill>
                <a:latin typeface="Arial" panose="020B0604020202020204" pitchFamily="34" charset="0"/>
              </a:rPr>
              <a:t>Evaluation procedures</a:t>
            </a:r>
          </a:p>
          <a:p>
            <a:pPr marL="285750" indent="-285750">
              <a:buFont typeface="Arial" panose="020B0604020202020204" pitchFamily="34" charset="0"/>
              <a:buChar char="•"/>
            </a:pPr>
            <a:r>
              <a:rPr lang="en-US" dirty="0">
                <a:solidFill>
                  <a:srgbClr val="000000"/>
                </a:solidFill>
                <a:latin typeface="Arial" panose="020B0604020202020204" pitchFamily="34" charset="0"/>
              </a:rPr>
              <a:t>Procedures for staff reduction</a:t>
            </a:r>
          </a:p>
          <a:p>
            <a:pPr marL="285750" indent="-285750">
              <a:buFont typeface="Arial" panose="020B0604020202020204" pitchFamily="34" charset="0"/>
              <a:buChar char="•"/>
            </a:pPr>
            <a:r>
              <a:rPr lang="en-US" dirty="0">
                <a:solidFill>
                  <a:srgbClr val="000000"/>
                </a:solidFill>
                <a:latin typeface="Arial" panose="020B0604020202020204" pitchFamily="34" charset="0"/>
              </a:rPr>
              <a:t>In-service training</a:t>
            </a:r>
          </a:p>
          <a:p>
            <a:pPr marL="285750" indent="-285750">
              <a:buFont typeface="Arial" panose="020B0604020202020204" pitchFamily="34" charset="0"/>
              <a:buChar char="•"/>
            </a:pPr>
            <a:r>
              <a:rPr lang="en-US" dirty="0">
                <a:solidFill>
                  <a:srgbClr val="000000"/>
                </a:solidFill>
                <a:latin typeface="Arial" panose="020B0604020202020204" pitchFamily="34" charset="0"/>
              </a:rPr>
              <a:t>Grievance procedures for resolving any questions arising under the agreement</a:t>
            </a:r>
          </a:p>
          <a:p>
            <a:pPr marL="285750" indent="-285750">
              <a:buFont typeface="Arial" panose="020B0604020202020204" pitchFamily="34" charset="0"/>
              <a:buChar char="•"/>
            </a:pPr>
            <a:r>
              <a:rPr lang="en-US" dirty="0">
                <a:solidFill>
                  <a:srgbClr val="000000"/>
                </a:solidFill>
                <a:latin typeface="Arial" panose="020B0604020202020204" pitchFamily="34" charset="0"/>
              </a:rPr>
              <a:t>Other matters mutually agreed upon</a:t>
            </a:r>
          </a:p>
        </p:txBody>
      </p:sp>
    </p:spTree>
    <p:extLst>
      <p:ext uri="{BB962C8B-B14F-4D97-AF65-F5344CB8AC3E}">
        <p14:creationId xmlns:p14="http://schemas.microsoft.com/office/powerpoint/2010/main" val="3191102044"/>
      </p:ext>
    </p:extLst>
  </p:cSld>
  <p:clrMapOvr>
    <a:masterClrMapping/>
  </p:clrMapOvr>
  <p:transition>
    <p:fade thruBlk="1"/>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2CE46E-5581-403A-BD3C-D3A6CC996A5A}"/>
              </a:ext>
            </a:extLst>
          </p:cNvPr>
          <p:cNvSpPr>
            <a:spLocks noGrp="1"/>
          </p:cNvSpPr>
          <p:nvPr>
            <p:ph type="title" idx="4294967295"/>
          </p:nvPr>
        </p:nvSpPr>
        <p:spPr>
          <a:xfrm>
            <a:off x="1262063" y="1828800"/>
            <a:ext cx="8594725" cy="43513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5000"/>
              </a:lnSpc>
              <a:spcBef>
                <a:spcPts val="1400"/>
              </a:spcBef>
              <a:spcAft>
                <a:spcPts val="200"/>
              </a:spcAft>
              <a:buClr>
                <a:schemeClr val="accent1"/>
              </a:buClr>
              <a:buSzPct val="80000"/>
              <a:buFont typeface="Arial" pitchFamily="34" charset="0"/>
              <a:buNone/>
              <a:tabLst/>
              <a:defRPr/>
            </a:pPr>
            <a:endParaRPr kumimoji="0" lang="en-US" sz="2000" b="0" i="0" u="none" strike="noStrike" kern="1200" cap="none" spc="10" normalizeH="0" baseline="0" noProof="0" dirty="0">
              <a:ln>
                <a:noFill/>
              </a:ln>
              <a:solidFill>
                <a:srgbClr val="418AB3"/>
              </a:solidFill>
              <a:effectLst/>
              <a:uLnTx/>
              <a:uFillTx/>
              <a:latin typeface=""/>
              <a:ea typeface="+mn-ea"/>
              <a:cs typeface="+mn-cs"/>
            </a:endParaRPr>
          </a:p>
          <a:p>
            <a:pPr marL="0" marR="0" lvl="0" indent="0" algn="l" defTabSz="914400" rtl="0" eaLnBrk="1" fontAlgn="auto" latinLnBrk="0" hangingPunct="1">
              <a:lnSpc>
                <a:spcPct val="95000"/>
              </a:lnSpc>
              <a:spcBef>
                <a:spcPts val="1400"/>
              </a:spcBef>
              <a:spcAft>
                <a:spcPts val="200"/>
              </a:spcAft>
              <a:buClr>
                <a:schemeClr val="accent1"/>
              </a:buClr>
              <a:buSzPct val="80000"/>
              <a:buFont typeface="Arial" pitchFamily="34" charset="0"/>
              <a:buNone/>
              <a:tabLst/>
              <a:defRPr/>
            </a:pPr>
            <a:endParaRPr kumimoji="0" lang="en-US" sz="2000" b="0" i="0" u="none" strike="noStrike" kern="1200" cap="none" spc="10" normalizeH="0" baseline="0" noProof="0" dirty="0">
              <a:ln>
                <a:noFill/>
              </a:ln>
              <a:solidFill>
                <a:srgbClr val="418AB3"/>
              </a:solidFill>
              <a:effectLst/>
              <a:uLnTx/>
              <a:uFillTx/>
              <a:latin typeface=""/>
              <a:ea typeface="+mn-ea"/>
              <a:cs typeface="+mn-cs"/>
            </a:endParaRPr>
          </a:p>
          <a:p>
            <a:pPr marL="0" marR="0" lvl="0" indent="0" algn="l" defTabSz="914400" rtl="0" eaLnBrk="1" fontAlgn="auto" latinLnBrk="0" hangingPunct="1">
              <a:lnSpc>
                <a:spcPct val="95000"/>
              </a:lnSpc>
              <a:spcBef>
                <a:spcPts val="1400"/>
              </a:spcBef>
              <a:spcAft>
                <a:spcPts val="200"/>
              </a:spcAft>
              <a:buClr>
                <a:schemeClr val="accent1"/>
              </a:buClr>
              <a:buSzPct val="80000"/>
              <a:buFont typeface="Arial" pitchFamily="34" charset="0"/>
              <a:buNone/>
              <a:tabLst/>
              <a:defRPr/>
            </a:pPr>
            <a:endParaRPr kumimoji="0" lang="en-US" sz="2000" b="0" i="0" u="none" strike="noStrike" kern="1200" cap="none" spc="10" normalizeH="0" baseline="0" noProof="0" dirty="0">
              <a:ln>
                <a:noFill/>
              </a:ln>
              <a:solidFill>
                <a:srgbClr val="418AB3"/>
              </a:solidFill>
              <a:effectLst/>
              <a:uLnTx/>
              <a:uFillTx/>
              <a:latin typeface=""/>
              <a:ea typeface="+mn-ea"/>
              <a:cs typeface="+mn-cs"/>
            </a:endParaRPr>
          </a:p>
          <a:p>
            <a:pPr marL="0" marR="0" lvl="0" indent="0" algn="l" defTabSz="914400" rtl="0" eaLnBrk="1" fontAlgn="auto" latinLnBrk="0" hangingPunct="1">
              <a:lnSpc>
                <a:spcPct val="95000"/>
              </a:lnSpc>
              <a:spcBef>
                <a:spcPts val="1400"/>
              </a:spcBef>
              <a:spcAft>
                <a:spcPts val="200"/>
              </a:spcAft>
              <a:buClr>
                <a:schemeClr val="accent1"/>
              </a:buClr>
              <a:buSzPct val="80000"/>
              <a:buFont typeface="Arial" pitchFamily="34" charset="0"/>
              <a:buNone/>
              <a:tabLst/>
              <a:defRPr/>
            </a:pPr>
            <a:r>
              <a:rPr kumimoji="0" lang="en-US" sz="7000" b="1" i="0" u="none" strike="noStrike" kern="1200" cap="none" spc="10" normalizeH="0" baseline="0" noProof="0" dirty="0">
                <a:ln>
                  <a:noFill/>
                </a:ln>
                <a:solidFill>
                  <a:srgbClr val="418AB3"/>
                </a:solidFill>
                <a:effectLst/>
                <a:uLnTx/>
                <a:uFillTx/>
                <a:latin typeface=""/>
                <a:ea typeface="+mn-ea"/>
                <a:cs typeface="+mn-cs"/>
              </a:rPr>
              <a:t>Public Records 101</a:t>
            </a:r>
          </a:p>
          <a:p>
            <a:pPr marL="0" marR="0" lvl="0" indent="0" algn="l" defTabSz="914400" rtl="0" eaLnBrk="1" fontAlgn="auto" latinLnBrk="0" hangingPunct="1">
              <a:lnSpc>
                <a:spcPct val="95000"/>
              </a:lnSpc>
              <a:spcBef>
                <a:spcPts val="1400"/>
              </a:spcBef>
              <a:spcAft>
                <a:spcPts val="200"/>
              </a:spcAft>
              <a:buClr>
                <a:schemeClr val="accent1"/>
              </a:buClr>
              <a:buSzPct val="80000"/>
              <a:buFont typeface="Arial" pitchFamily="34" charset="0"/>
              <a:buNone/>
              <a:tabLst/>
              <a:defRPr/>
            </a:pPr>
            <a:r>
              <a:rPr kumimoji="0" lang="en-US" sz="3200" b="1" i="0" u="none" strike="noStrike" kern="1200" cap="none" spc="10" normalizeH="0" baseline="0" noProof="0" dirty="0">
                <a:ln>
                  <a:noFill/>
                </a:ln>
                <a:solidFill>
                  <a:srgbClr val="418AB3"/>
                </a:solidFill>
                <a:effectLst/>
                <a:uLnTx/>
                <a:uFillTx/>
                <a:latin typeface=""/>
                <a:ea typeface="+mn-ea"/>
                <a:cs typeface="+mn-cs"/>
              </a:rPr>
              <a:t>Iowa Code Chapter 22</a:t>
            </a:r>
          </a:p>
        </p:txBody>
      </p:sp>
    </p:spTree>
    <p:extLst>
      <p:ext uri="{BB962C8B-B14F-4D97-AF65-F5344CB8AC3E}">
        <p14:creationId xmlns:p14="http://schemas.microsoft.com/office/powerpoint/2010/main" val="24628066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106854"/>
            <a:ext cx="9692640" cy="1397124"/>
          </a:xfrm>
        </p:spPr>
        <p:txBody>
          <a:bodyPr>
            <a:normAutofit/>
          </a:bodyPr>
          <a:lstStyle/>
          <a:p>
            <a:r>
              <a:rPr lang="en-US" dirty="0">
                <a:latin typeface="Arial" panose="020B0604020202020204" pitchFamily="34" charset="0"/>
              </a:rPr>
              <a:t>Road map to public records</a:t>
            </a:r>
          </a:p>
        </p:txBody>
      </p:sp>
      <p:sp>
        <p:nvSpPr>
          <p:cNvPr id="3" name="TextBox 2"/>
          <p:cNvSpPr txBox="1"/>
          <p:nvPr/>
        </p:nvSpPr>
        <p:spPr>
          <a:xfrm>
            <a:off x="1102936" y="1734442"/>
            <a:ext cx="9851576" cy="4651979"/>
          </a:xfrm>
          <a:prstGeom prst="rect">
            <a:avLst/>
          </a:prstGeom>
          <a:noFill/>
        </p:spPr>
        <p:txBody>
          <a:bodyPr wrap="square" rtlCol="0">
            <a:spAutoFit/>
          </a:bodyPr>
          <a:lstStyle/>
          <a:p>
            <a:pPr marL="914400" marR="0" lvl="1" indent="-457200" algn="l" defTabSz="457200" rtl="0" eaLnBrk="1" fontAlgn="auto" latinLnBrk="0" hangingPunct="1">
              <a:lnSpc>
                <a:spcPct val="150000"/>
              </a:lnSpc>
              <a:spcBef>
                <a:spcPts val="0"/>
              </a:spcBef>
              <a:spcAft>
                <a:spcPts val="0"/>
              </a:spcAft>
              <a:buClrTx/>
              <a:buSzTx/>
              <a:buFontTx/>
              <a:buAutoNum type="arabicPeriod"/>
              <a:tabLst/>
              <a:defRPr/>
            </a:pPr>
            <a:r>
              <a:rPr kumimoji="0" lang="en-US" sz="20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Has a request been made for a public record?</a:t>
            </a:r>
          </a:p>
          <a:p>
            <a:pPr marL="1371600" marR="0" lvl="2" indent="-457200" fontAlgn="auto">
              <a:lnSpc>
                <a:spcPct val="150000"/>
              </a:lnSpc>
              <a:spcBef>
                <a:spcPts val="0"/>
              </a:spcBef>
              <a:spcAft>
                <a:spcPts val="0"/>
              </a:spcAft>
              <a:buClrTx/>
              <a:buSzTx/>
              <a:buFont typeface="Arial" panose="020B0604020202020204" pitchFamily="34" charset="0"/>
              <a:buChar char="•"/>
              <a:tabLst/>
              <a:defRPr/>
            </a:pPr>
            <a:r>
              <a:rPr lang="en-US" sz="2000" dirty="0">
                <a:solidFill>
                  <a:srgbClr val="000000"/>
                </a:solidFill>
                <a:latin typeface="Arial" panose="020B0604020202020204" pitchFamily="34" charset="0"/>
              </a:rPr>
              <a:t>Define a public record.</a:t>
            </a:r>
          </a:p>
          <a:p>
            <a:pPr marL="914400" marR="0" lvl="1" indent="-457200" algn="l" defTabSz="457200" rtl="0" eaLnBrk="1" fontAlgn="auto" latinLnBrk="0" hangingPunct="1">
              <a:lnSpc>
                <a:spcPct val="150000"/>
              </a:lnSpc>
              <a:spcBef>
                <a:spcPts val="0"/>
              </a:spcBef>
              <a:spcAft>
                <a:spcPts val="0"/>
              </a:spcAft>
              <a:buClrTx/>
              <a:buSzTx/>
              <a:buFont typeface="+mj-lt"/>
              <a:buAutoNum type="arabicPeriod" startAt="2"/>
              <a:tabLst/>
              <a:defRPr/>
            </a:pPr>
            <a:r>
              <a:rPr kumimoji="0" lang="en-US" sz="20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Who can obtain public records? </a:t>
            </a:r>
          </a:p>
          <a:p>
            <a:pPr marL="914400" marR="0" lvl="1" indent="-457200" algn="l" defTabSz="457200" rtl="0" eaLnBrk="1" fontAlgn="auto" latinLnBrk="0" hangingPunct="1">
              <a:lnSpc>
                <a:spcPct val="150000"/>
              </a:lnSpc>
              <a:spcBef>
                <a:spcPts val="0"/>
              </a:spcBef>
              <a:spcAft>
                <a:spcPts val="0"/>
              </a:spcAft>
              <a:buClrTx/>
              <a:buSzTx/>
              <a:buFontTx/>
              <a:buAutoNum type="arabicPeriod" startAt="2"/>
              <a:tabLst/>
              <a:defRPr/>
            </a:pPr>
            <a:r>
              <a:rPr kumimoji="0" lang="en-US" sz="20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How does a government body comply with legal requirements for producing public records?</a:t>
            </a:r>
          </a:p>
          <a:p>
            <a:pPr marL="914400" marR="0" lvl="1" indent="-457200" algn="l" defTabSz="457200" rtl="0" eaLnBrk="1" fontAlgn="auto" latinLnBrk="0" hangingPunct="1">
              <a:lnSpc>
                <a:spcPct val="150000"/>
              </a:lnSpc>
              <a:spcBef>
                <a:spcPts val="0"/>
              </a:spcBef>
              <a:spcAft>
                <a:spcPts val="0"/>
              </a:spcAft>
              <a:buClrTx/>
              <a:buSzTx/>
              <a:buFontTx/>
              <a:buAutoNum type="arabicPeriod" startAt="2"/>
              <a:tabLst/>
              <a:defRPr/>
            </a:pPr>
            <a:r>
              <a:rPr kumimoji="0" lang="en-US" sz="20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What exemptions exist for the production of public records?</a:t>
            </a:r>
          </a:p>
          <a:p>
            <a:pPr marL="1371600" marR="0" lvl="2" indent="-457200" fontAlgn="auto">
              <a:lnSpc>
                <a:spcPct val="150000"/>
              </a:lnSpc>
              <a:spcBef>
                <a:spcPts val="0"/>
              </a:spcBef>
              <a:spcAft>
                <a:spcPts val="0"/>
              </a:spcAft>
              <a:buClrTx/>
              <a:buSzTx/>
              <a:buFont typeface="Arial" panose="020B0604020202020204" pitchFamily="34" charset="0"/>
              <a:buChar char="•"/>
              <a:tabLst/>
              <a:defRPr/>
            </a:pPr>
            <a:r>
              <a:rPr lang="en-US" sz="2000" dirty="0">
                <a:solidFill>
                  <a:srgbClr val="000000"/>
                </a:solidFill>
                <a:latin typeface="Arial" panose="020B0604020202020204" pitchFamily="34" charset="0"/>
              </a:rPr>
              <a:t>Determine which records can be lawfully withheld.</a:t>
            </a:r>
          </a:p>
          <a:p>
            <a:pPr marL="914400" marR="0" lvl="1" indent="-457200" algn="l" defTabSz="457200" rtl="0" eaLnBrk="1" fontAlgn="auto" latinLnBrk="0" hangingPunct="1">
              <a:lnSpc>
                <a:spcPct val="150000"/>
              </a:lnSpc>
              <a:spcBef>
                <a:spcPts val="0"/>
              </a:spcBef>
              <a:spcAft>
                <a:spcPts val="0"/>
              </a:spcAft>
              <a:buClrTx/>
              <a:buSzTx/>
              <a:buFontTx/>
              <a:buAutoNum type="arabicPeriod" startAt="2"/>
              <a:tabLst/>
              <a:defRPr/>
            </a:pPr>
            <a:r>
              <a:rPr kumimoji="0" lang="en-US" sz="20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What happens if a government body does not comply with transparency requirements? </a:t>
            </a:r>
          </a:p>
          <a:p>
            <a:pPr marL="1371600" marR="0" lvl="2" indent="-457200" fontAlgn="auto">
              <a:lnSpc>
                <a:spcPct val="150000"/>
              </a:lnSpc>
              <a:spcBef>
                <a:spcPts val="0"/>
              </a:spcBef>
              <a:spcAft>
                <a:spcPts val="0"/>
              </a:spcAft>
              <a:buClrTx/>
              <a:buSzTx/>
              <a:buFont typeface="Arial" panose="020B0604020202020204" pitchFamily="34" charset="0"/>
              <a:buChar char="•"/>
              <a:tabLst/>
              <a:defRPr/>
            </a:pPr>
            <a:r>
              <a:rPr lang="en-US" sz="2000" dirty="0">
                <a:solidFill>
                  <a:srgbClr val="000000"/>
                </a:solidFill>
                <a:latin typeface="Arial" panose="020B0604020202020204" pitchFamily="34" charset="0"/>
              </a:rPr>
              <a:t>Understand legal enforcement and penalties for non-compliance.</a:t>
            </a:r>
          </a:p>
        </p:txBody>
      </p:sp>
    </p:spTree>
    <p:extLst>
      <p:ext uri="{BB962C8B-B14F-4D97-AF65-F5344CB8AC3E}">
        <p14:creationId xmlns:p14="http://schemas.microsoft.com/office/powerpoint/2010/main" val="2698171215"/>
      </p:ext>
    </p:extLst>
  </p:cSld>
  <p:clrMapOvr>
    <a:masterClrMapping/>
  </p:clrMapOvr>
  <p:transition>
    <p:fade thruBlk="1"/>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normAutofit/>
          </a:bodyPr>
          <a:lstStyle/>
          <a:p>
            <a:r>
              <a:rPr lang="en-US" dirty="0">
                <a:latin typeface="Arial" panose="020B0604020202020204" pitchFamily="34" charset="0"/>
              </a:rPr>
              <a:t>What is a public record?</a:t>
            </a:r>
          </a:p>
        </p:txBody>
      </p:sp>
    </p:spTree>
    <p:extLst>
      <p:ext uri="{BB962C8B-B14F-4D97-AF65-F5344CB8AC3E}">
        <p14:creationId xmlns:p14="http://schemas.microsoft.com/office/powerpoint/2010/main" val="1232131468"/>
      </p:ext>
    </p:extLst>
  </p:cSld>
  <p:clrMapOvr>
    <a:masterClrMapping/>
  </p:clrMapOvr>
  <p:transition>
    <p:fade thruBlk="1"/>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latin typeface="Arial" panose="020B0604020202020204" pitchFamily="34" charset="0"/>
              </a:rPr>
              <a:t>PUBLIC RECORDS</a:t>
            </a:r>
          </a:p>
        </p:txBody>
      </p:sp>
      <p:sp>
        <p:nvSpPr>
          <p:cNvPr id="4" name="Content Placeholder 3">
            <a:extLst>
              <a:ext uri="{FF2B5EF4-FFF2-40B4-BE49-F238E27FC236}">
                <a16:creationId xmlns:a16="http://schemas.microsoft.com/office/drawing/2014/main" id="{0A93704C-95FE-78E0-61F7-26B0CDF9CA26}"/>
              </a:ext>
            </a:extLst>
          </p:cNvPr>
          <p:cNvSpPr>
            <a:spLocks noGrp="1"/>
          </p:cNvSpPr>
          <p:nvPr>
            <p:ph idx="1"/>
          </p:nvPr>
        </p:nvSpPr>
        <p:spPr/>
        <p:txBody>
          <a:bodyPr/>
          <a:lstStyle/>
          <a:p>
            <a:pPr defTabSz="457200">
              <a:lnSpc>
                <a:spcPct val="100000"/>
              </a:lnSpc>
              <a:spcBef>
                <a:spcPts val="600"/>
              </a:spcBef>
              <a:spcAft>
                <a:spcPts val="1200"/>
              </a:spcAft>
              <a:buClrTx/>
              <a:buSzTx/>
              <a:defRPr/>
            </a:pPr>
            <a:r>
              <a:rPr lang="en-US" dirty="0">
                <a:solidFill>
                  <a:srgbClr val="000000"/>
                </a:solidFill>
                <a:latin typeface="Arial" panose="020B0604020202020204" pitchFamily="34" charset="0"/>
              </a:rPr>
              <a:t>All government bodies, officials and employees are covered by Chapter 22.</a:t>
            </a:r>
          </a:p>
          <a:p>
            <a:pPr defTabSz="457200">
              <a:lnSpc>
                <a:spcPct val="100000"/>
              </a:lnSpc>
              <a:spcBef>
                <a:spcPts val="600"/>
              </a:spcBef>
              <a:spcAft>
                <a:spcPts val="1200"/>
              </a:spcAft>
              <a:buClrTx/>
              <a:buSzTx/>
              <a:defRPr/>
            </a:pPr>
            <a:r>
              <a:rPr lang="en-US" b="1" dirty="0">
                <a:solidFill>
                  <a:srgbClr val="000000"/>
                </a:solidFill>
                <a:latin typeface="Arial" panose="020B0604020202020204" pitchFamily="34" charset="0"/>
              </a:rPr>
              <a:t>“P</a:t>
            </a:r>
            <a:r>
              <a:rPr kumimoji="0" lang="en-US"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ublic Record” </a:t>
            </a: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includes: </a:t>
            </a:r>
          </a:p>
          <a:p>
            <a:pPr lvl="1" defTabSz="457200">
              <a:lnSpc>
                <a:spcPct val="100000"/>
              </a:lnSpc>
              <a:spcBef>
                <a:spcPts val="600"/>
              </a:spcBef>
              <a:spcAft>
                <a:spcPts val="1200"/>
              </a:spcAft>
              <a:buClrTx/>
              <a:defRPr/>
            </a:pPr>
            <a:r>
              <a:rPr lang="en-US" sz="2000" dirty="0">
                <a:solidFill>
                  <a:srgbClr val="000000"/>
                </a:solidFill>
                <a:latin typeface="Arial" panose="020B0604020202020204" pitchFamily="34" charset="0"/>
              </a:rPr>
              <a:t>D</a:t>
            </a:r>
            <a:r>
              <a:rPr kumimoji="0" lang="en-US" sz="2000" b="0"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ocuments</a:t>
            </a: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tape or other information stored or preserved in any medium of or belonging to a government body </a:t>
            </a:r>
          </a:p>
          <a:p>
            <a:pPr lvl="1" defTabSz="457200">
              <a:lnSpc>
                <a:spcPct val="100000"/>
              </a:lnSpc>
              <a:spcBef>
                <a:spcPts val="600"/>
              </a:spcBef>
              <a:spcAft>
                <a:spcPts val="1200"/>
              </a:spcAft>
              <a:buClrTx/>
              <a:defRPr/>
            </a:pPr>
            <a:r>
              <a:rPr lang="en-US" sz="2000" dirty="0">
                <a:solidFill>
                  <a:srgbClr val="000000"/>
                </a:solidFill>
                <a:latin typeface="Arial" panose="020B0604020202020204" pitchFamily="34" charset="0"/>
              </a:rPr>
              <a:t>E</a:t>
            </a:r>
            <a:r>
              <a:rPr kumimoji="0" lang="en-US" sz="2000" b="0"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lectronic</a:t>
            </a: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communication such as e-mails, websites, or texts</a:t>
            </a:r>
          </a:p>
          <a:p>
            <a:pPr lvl="1" defTabSz="457200">
              <a:lnSpc>
                <a:spcPct val="100000"/>
              </a:lnSpc>
              <a:spcBef>
                <a:spcPts val="600"/>
              </a:spcBef>
              <a:spcAft>
                <a:spcPts val="1200"/>
              </a:spcAft>
              <a:buClrTx/>
              <a:defRPr/>
            </a:pPr>
            <a:r>
              <a:rPr lang="en-US" sz="2000" dirty="0">
                <a:solidFill>
                  <a:srgbClr val="000000"/>
                </a:solidFill>
                <a:latin typeface="Arial" panose="020B0604020202020204" pitchFamily="34" charset="0"/>
              </a:rPr>
              <a:t>A</a:t>
            </a:r>
            <a:r>
              <a:rPr kumimoji="0" lang="en-US" sz="2000" b="0"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ll</a:t>
            </a: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records relating to the investment of public funds</a:t>
            </a:r>
          </a:p>
          <a:p>
            <a:pPr marL="800100" marR="0" lvl="1" indent="-34290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457200" marR="0" lvl="3" indent="0" algn="r" defTabSz="914400" rtl="0" eaLnBrk="1" fontAlgn="auto" latinLnBrk="0" hangingPunct="1">
              <a:lnSpc>
                <a:spcPct val="90000"/>
              </a:lnSpc>
              <a:spcBef>
                <a:spcPts val="300"/>
              </a:spcBef>
              <a:spcAft>
                <a:spcPts val="1200"/>
              </a:spcAft>
              <a:buClr>
                <a:srgbClr val="418AB3"/>
              </a:buClr>
              <a:buSzTx/>
              <a:buFont typeface="Wingdings 2" pitchFamily="18" charset="2"/>
              <a:buNone/>
              <a:tabLst/>
              <a:defRPr/>
            </a:pPr>
            <a:r>
              <a:rPr kumimoji="0" lang="en-US" sz="1700" b="0" i="0" u="none" strike="noStrike" kern="1200" cap="none" spc="10" normalizeH="0" baseline="0" noProof="0" dirty="0">
                <a:ln>
                  <a:noFill/>
                </a:ln>
                <a:solidFill>
                  <a:srgbClr val="000000"/>
                </a:solidFill>
                <a:effectLst/>
                <a:uLnTx/>
                <a:uFillTx/>
                <a:latin typeface="Arial" panose="020B0604020202020204" pitchFamily="34" charset="0"/>
                <a:ea typeface="+mn-ea"/>
                <a:cs typeface="+mn-cs"/>
              </a:rPr>
              <a:t>Iowa Code § 22.1(3)</a:t>
            </a: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6756182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1D5F5-83C1-4191-8C4E-C02445A5372F}"/>
              </a:ext>
            </a:extLst>
          </p:cNvPr>
          <p:cNvSpPr>
            <a:spLocks noGrp="1"/>
          </p:cNvSpPr>
          <p:nvPr>
            <p:ph type="title"/>
          </p:nvPr>
        </p:nvSpPr>
        <p:spPr/>
        <p:txBody>
          <a:bodyPr>
            <a:normAutofit/>
          </a:bodyPr>
          <a:lstStyle/>
          <a:p>
            <a:r>
              <a:rPr lang="en-US" dirty="0">
                <a:latin typeface="Arial" panose="020B0604020202020204" pitchFamily="34" charset="0"/>
              </a:rPr>
              <a:t>MIXING Public AND Private records</a:t>
            </a:r>
          </a:p>
        </p:txBody>
      </p:sp>
      <p:sp>
        <p:nvSpPr>
          <p:cNvPr id="4" name="Content Placeholder 3">
            <a:extLst>
              <a:ext uri="{FF2B5EF4-FFF2-40B4-BE49-F238E27FC236}">
                <a16:creationId xmlns:a16="http://schemas.microsoft.com/office/drawing/2014/main" id="{50AC5BE6-81E7-7C7D-BCF5-2685D8BB5EF5}"/>
              </a:ext>
            </a:extLst>
          </p:cNvPr>
          <p:cNvSpPr>
            <a:spLocks noGrp="1"/>
          </p:cNvSpPr>
          <p:nvPr>
            <p:ph idx="1"/>
          </p:nvPr>
        </p:nvSpPr>
        <p:spPr/>
        <p:txBody>
          <a:bodyPr>
            <a:normAutofit/>
          </a:bodyPr>
          <a:lstStyle/>
          <a:p>
            <a:pPr defTabSz="457200">
              <a:lnSpc>
                <a:spcPct val="100000"/>
              </a:lnSpc>
              <a:spcBef>
                <a:spcPts val="0"/>
              </a:spcBef>
              <a:spcAft>
                <a:spcPts val="1200"/>
              </a:spcAft>
              <a:buClrTx/>
              <a:buSzTx/>
              <a:defRPr/>
            </a:pPr>
            <a:r>
              <a:rPr lang="en-US" spc="0" dirty="0">
                <a:solidFill>
                  <a:srgbClr val="000000"/>
                </a:solidFill>
                <a:latin typeface=""/>
              </a:rPr>
              <a:t>When determining whether a record, including electronic, is a public record – </a:t>
            </a:r>
          </a:p>
          <a:p>
            <a:pPr lvl="1" defTabSz="457200">
              <a:lnSpc>
                <a:spcPct val="100000"/>
              </a:lnSpc>
              <a:spcBef>
                <a:spcPts val="0"/>
              </a:spcBef>
              <a:spcAft>
                <a:spcPts val="1200"/>
              </a:spcAft>
              <a:buClrTx/>
              <a:defRPr/>
            </a:pPr>
            <a:r>
              <a:rPr kumimoji="0" lang="en-US" i="0" u="none" strike="noStrike" kern="1200" cap="none" spc="0" normalizeH="0" baseline="0" noProof="0" dirty="0">
                <a:ln>
                  <a:noFill/>
                </a:ln>
                <a:solidFill>
                  <a:srgbClr val="000000"/>
                </a:solidFill>
                <a:effectLst/>
                <a:uLnTx/>
                <a:uFillTx/>
                <a:latin typeface=""/>
                <a:ea typeface="+mn-ea"/>
                <a:cs typeface="+mn-cs"/>
              </a:rPr>
              <a:t>It is the content of the record, not where it is located that determines whether something is a public record.</a:t>
            </a:r>
          </a:p>
          <a:p>
            <a:pPr defTabSz="457200">
              <a:lnSpc>
                <a:spcPct val="100000"/>
              </a:lnSpc>
              <a:spcBef>
                <a:spcPts val="0"/>
              </a:spcBef>
              <a:spcAft>
                <a:spcPts val="1200"/>
              </a:spcAft>
              <a:buClrTx/>
              <a:buSzTx/>
              <a:defRPr/>
            </a:pPr>
            <a:r>
              <a:rPr kumimoji="0" lang="en-US" sz="2000" i="0" u="none" strike="noStrike" kern="1200" cap="none" spc="0" normalizeH="0" baseline="0" noProof="0" dirty="0">
                <a:ln>
                  <a:noFill/>
                </a:ln>
                <a:solidFill>
                  <a:srgbClr val="000000"/>
                </a:solidFill>
                <a:effectLst/>
                <a:uLnTx/>
                <a:uFillTx/>
                <a:latin typeface=""/>
                <a:ea typeface="+mn-ea"/>
                <a:cs typeface="+mn-cs"/>
              </a:rPr>
              <a:t>Emails from a private email address related to public business can be public records and a private communication on a public email could be determined to not be a public record.</a:t>
            </a:r>
          </a:p>
          <a:p>
            <a:pPr marL="0" marR="0" lvl="0" indent="0" algn="l" defTabSz="457200" rtl="0" eaLnBrk="1" fontAlgn="auto" latinLnBrk="0" hangingPunct="1">
              <a:lnSpc>
                <a:spcPct val="100000"/>
              </a:lnSpc>
              <a:spcBef>
                <a:spcPts val="0"/>
              </a:spcBef>
              <a:spcAft>
                <a:spcPts val="120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
                <a:ea typeface="+mn-ea"/>
                <a:cs typeface="+mn-cs"/>
              </a:rPr>
              <a:t> </a:t>
            </a:r>
          </a:p>
          <a:p>
            <a:pPr marL="457200" lvl="3" indent="0" algn="r">
              <a:spcAft>
                <a:spcPts val="1200"/>
              </a:spcAft>
              <a:buClr>
                <a:srgbClr val="418AB3"/>
              </a:buClr>
              <a:buNone/>
              <a:defRPr/>
            </a:pPr>
            <a:r>
              <a:rPr lang="en-US" sz="1700" spc="10" dirty="0">
                <a:solidFill>
                  <a:srgbClr val="000000"/>
                </a:solidFill>
                <a:latin typeface=""/>
              </a:rPr>
              <a:t>See Kirkwood Institute v. Sand, </a:t>
            </a:r>
            <a:r>
              <a:rPr lang="pl-PL" sz="1700" spc="10" dirty="0">
                <a:solidFill>
                  <a:srgbClr val="000000"/>
                </a:solidFill>
                <a:latin typeface=""/>
              </a:rPr>
              <a:t>6 N.W.3d 1</a:t>
            </a:r>
            <a:r>
              <a:rPr lang="en-US" sz="1700" spc="10" dirty="0">
                <a:solidFill>
                  <a:srgbClr val="000000"/>
                </a:solidFill>
                <a:latin typeface=""/>
              </a:rPr>
              <a:t> (Iowa 2024); </a:t>
            </a:r>
          </a:p>
          <a:p>
            <a:pPr marL="457200" lvl="3" indent="0" algn="r">
              <a:spcAft>
                <a:spcPts val="1200"/>
              </a:spcAft>
              <a:buClr>
                <a:srgbClr val="418AB3"/>
              </a:buClr>
              <a:buNone/>
              <a:defRPr/>
            </a:pPr>
            <a:r>
              <a:rPr lang="en-US" sz="1700" spc="10" dirty="0">
                <a:solidFill>
                  <a:srgbClr val="000000"/>
                </a:solidFill>
                <a:latin typeface=""/>
              </a:rPr>
              <a:t>IPIB Advisory Opinions 24AO:0007 and 24AO:0008</a:t>
            </a:r>
          </a:p>
          <a:p>
            <a:pPr marL="457200" lvl="3" indent="0" algn="r">
              <a:spcAft>
                <a:spcPts val="1200"/>
              </a:spcAft>
              <a:buClr>
                <a:srgbClr val="418AB3"/>
              </a:buClr>
              <a:buNone/>
              <a:defRPr/>
            </a:pPr>
            <a:endParaRPr lang="en-US" sz="1700" spc="10" dirty="0">
              <a:solidFill>
                <a:srgbClr val="000000"/>
              </a:solidFill>
              <a:latin typeface=""/>
            </a:endParaRPr>
          </a:p>
          <a:p>
            <a:pPr marL="457200" lvl="3" indent="0" algn="r">
              <a:spcAft>
                <a:spcPts val="1200"/>
              </a:spcAft>
              <a:buClr>
                <a:srgbClr val="418AB3"/>
              </a:buClr>
              <a:buNone/>
              <a:defRPr/>
            </a:pPr>
            <a:endParaRPr lang="en-US" sz="1700" spc="10" dirty="0">
              <a:solidFill>
                <a:srgbClr val="000000"/>
              </a:solidFill>
              <a:latin typeface=""/>
            </a:endParaRPr>
          </a:p>
          <a:p>
            <a:pPr>
              <a:spcAft>
                <a:spcPts val="1200"/>
              </a:spcAft>
            </a:pPr>
            <a:endParaRPr lang="en-US" dirty="0">
              <a:latin typeface=""/>
            </a:endParaRPr>
          </a:p>
        </p:txBody>
      </p:sp>
    </p:spTree>
    <p:extLst>
      <p:ext uri="{BB962C8B-B14F-4D97-AF65-F5344CB8AC3E}">
        <p14:creationId xmlns:p14="http://schemas.microsoft.com/office/powerpoint/2010/main" val="28375789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C69BB-097C-4583-A790-2488198110D0}"/>
              </a:ext>
            </a:extLst>
          </p:cNvPr>
          <p:cNvSpPr>
            <a:spLocks noGrp="1"/>
          </p:cNvSpPr>
          <p:nvPr>
            <p:ph type="title"/>
          </p:nvPr>
        </p:nvSpPr>
        <p:spPr/>
        <p:txBody>
          <a:bodyPr>
            <a:noAutofit/>
          </a:bodyPr>
          <a:lstStyle/>
          <a:p>
            <a:r>
              <a:rPr lang="en-US" dirty="0">
                <a:latin typeface="Arial" panose="020B0604020202020204" pitchFamily="34" charset="0"/>
              </a:rPr>
              <a:t>BEST PRACTICES</a:t>
            </a:r>
          </a:p>
        </p:txBody>
      </p:sp>
      <p:sp>
        <p:nvSpPr>
          <p:cNvPr id="3" name="Content Placeholder 2">
            <a:extLst>
              <a:ext uri="{FF2B5EF4-FFF2-40B4-BE49-F238E27FC236}">
                <a16:creationId xmlns:a16="http://schemas.microsoft.com/office/drawing/2014/main" id="{5AE293F9-33C8-F084-70F9-EF7763D68188}"/>
              </a:ext>
            </a:extLst>
          </p:cNvPr>
          <p:cNvSpPr>
            <a:spLocks noGrp="1"/>
          </p:cNvSpPr>
          <p:nvPr>
            <p:ph idx="1"/>
          </p:nvPr>
        </p:nvSpPr>
        <p:spPr/>
        <p:txBody>
          <a:bodyPr/>
          <a:lstStyle/>
          <a:p>
            <a:pPr marL="457200" indent="-457200" defTabSz="457200">
              <a:lnSpc>
                <a:spcPct val="100000"/>
              </a:lnSpc>
              <a:spcBef>
                <a:spcPts val="0"/>
              </a:spcBef>
              <a:spcAft>
                <a:spcPts val="1200"/>
              </a:spcAft>
              <a:buClrTx/>
              <a:buFont typeface="+mj-lt"/>
              <a:buAutoNum type="arabicPeriod"/>
            </a:pPr>
            <a:r>
              <a:rPr lang="en-US" sz="2100" dirty="0">
                <a:solidFill>
                  <a:srgbClr val="000000"/>
                </a:solidFill>
                <a:latin typeface="Arial" panose="020B0604020202020204" pitchFamily="34" charset="0"/>
              </a:rPr>
              <a:t>Keep public and private communications separate.</a:t>
            </a:r>
          </a:p>
          <a:p>
            <a:pPr marL="457200" indent="-457200" defTabSz="457200">
              <a:lnSpc>
                <a:spcPct val="100000"/>
              </a:lnSpc>
              <a:spcBef>
                <a:spcPts val="0"/>
              </a:spcBef>
              <a:spcAft>
                <a:spcPts val="1200"/>
              </a:spcAft>
              <a:buClrTx/>
              <a:buFont typeface="+mj-lt"/>
              <a:buAutoNum type="arabicPeriod"/>
            </a:pPr>
            <a:r>
              <a:rPr lang="en-US" sz="2100" dirty="0">
                <a:solidFill>
                  <a:srgbClr val="000000"/>
                </a:solidFill>
                <a:latin typeface="Arial" panose="020B0604020202020204" pitchFamily="34" charset="0"/>
              </a:rPr>
              <a:t>Do not deny records requests solely because the records exist on a personal device.</a:t>
            </a:r>
          </a:p>
          <a:p>
            <a:pPr marL="457200" indent="-457200" defTabSz="457200">
              <a:lnSpc>
                <a:spcPct val="100000"/>
              </a:lnSpc>
              <a:spcBef>
                <a:spcPts val="0"/>
              </a:spcBef>
              <a:spcAft>
                <a:spcPts val="1200"/>
              </a:spcAft>
              <a:buClrTx/>
              <a:buFont typeface="+mj-lt"/>
              <a:buAutoNum type="arabicPeriod"/>
            </a:pPr>
            <a:r>
              <a:rPr lang="en-US" sz="2100" dirty="0">
                <a:solidFill>
                  <a:srgbClr val="000000"/>
                </a:solidFill>
                <a:latin typeface="Arial" panose="020B0604020202020204" pitchFamily="34" charset="0"/>
              </a:rPr>
              <a:t>Each governmental body should develop a policy governing the use of private devices for government business. </a:t>
            </a:r>
          </a:p>
          <a:p>
            <a:pPr lvl="1">
              <a:lnSpc>
                <a:spcPct val="100000"/>
              </a:lnSpc>
              <a:spcBef>
                <a:spcPts val="0"/>
              </a:spcBef>
              <a:spcAft>
                <a:spcPts val="1200"/>
              </a:spcAft>
            </a:pPr>
            <a:r>
              <a:rPr lang="en-US" dirty="0">
                <a:solidFill>
                  <a:srgbClr val="000000"/>
                </a:solidFill>
                <a:latin typeface="Arial" panose="020B0604020202020204" pitchFamily="34" charset="0"/>
              </a:rPr>
              <a:t>Could require that the government body or lawful custodian have access to private devices, establish the specifics of access, and procedures for retrieval.</a:t>
            </a:r>
          </a:p>
          <a:p>
            <a:pPr lvl="1">
              <a:lnSpc>
                <a:spcPct val="100000"/>
              </a:lnSpc>
              <a:spcBef>
                <a:spcPts val="0"/>
              </a:spcBef>
              <a:spcAft>
                <a:spcPts val="1200"/>
              </a:spcAft>
            </a:pPr>
            <a:r>
              <a:rPr lang="en-US" dirty="0">
                <a:solidFill>
                  <a:srgbClr val="000000"/>
                </a:solidFill>
                <a:latin typeface="Arial" panose="020B0604020202020204" pitchFamily="34" charset="0"/>
              </a:rPr>
              <a:t>Consider consulting legal counsel if there is a question regarding disclosure. </a:t>
            </a:r>
            <a:endParaRPr lang="en-US" dirty="0">
              <a:latin typeface="Arial" panose="020B0604020202020204" pitchFamily="34" charset="0"/>
            </a:endParaRPr>
          </a:p>
        </p:txBody>
      </p:sp>
    </p:spTree>
    <p:extLst>
      <p:ext uri="{BB962C8B-B14F-4D97-AF65-F5344CB8AC3E}">
        <p14:creationId xmlns:p14="http://schemas.microsoft.com/office/powerpoint/2010/main" val="14940351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normAutofit/>
          </a:bodyPr>
          <a:lstStyle/>
          <a:p>
            <a:r>
              <a:rPr lang="en-US" dirty="0">
                <a:latin typeface="Arial" panose="020B0604020202020204" pitchFamily="34" charset="0"/>
              </a:rPr>
              <a:t>Who can obtain public records?</a:t>
            </a:r>
          </a:p>
        </p:txBody>
      </p:sp>
    </p:spTree>
    <p:extLst>
      <p:ext uri="{BB962C8B-B14F-4D97-AF65-F5344CB8AC3E}">
        <p14:creationId xmlns:p14="http://schemas.microsoft.com/office/powerpoint/2010/main" val="2295808073"/>
      </p:ext>
    </p:extLst>
  </p:cSld>
  <p:clrMapOvr>
    <a:masterClrMapping/>
  </p:clrMapOvr>
  <p:transition>
    <p:fade thruBlk="1"/>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Who has the right to examine public records?</a:t>
            </a:r>
          </a:p>
        </p:txBody>
      </p:sp>
      <p:sp>
        <p:nvSpPr>
          <p:cNvPr id="4" name="Content Placeholder 3">
            <a:extLst>
              <a:ext uri="{FF2B5EF4-FFF2-40B4-BE49-F238E27FC236}">
                <a16:creationId xmlns:a16="http://schemas.microsoft.com/office/drawing/2014/main" id="{492DADD8-79AA-33A5-3AD8-EDEADEACF75D}"/>
              </a:ext>
            </a:extLst>
          </p:cNvPr>
          <p:cNvSpPr>
            <a:spLocks noGrp="1"/>
          </p:cNvSpPr>
          <p:nvPr>
            <p:ph idx="1"/>
          </p:nvPr>
        </p:nvSpPr>
        <p:spPr/>
        <p:txBody>
          <a:bodyPr/>
          <a:lstStyle/>
          <a:p>
            <a:pPr marL="342900" marR="0" lvl="0"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1" i="1" u="none" strike="noStrike" kern="1200" cap="none" spc="0" normalizeH="0" baseline="0" noProof="0" dirty="0">
                <a:ln>
                  <a:noFill/>
                </a:ln>
                <a:solidFill>
                  <a:srgbClr val="000000"/>
                </a:solidFill>
                <a:effectLst/>
                <a:uLnTx/>
                <a:uFillTx/>
                <a:latin typeface=""/>
                <a:ea typeface="+mn-ea"/>
                <a:cs typeface="+mn-cs"/>
              </a:rPr>
              <a:t>Anyone</a:t>
            </a:r>
            <a:r>
              <a:rPr kumimoji="0" lang="en-US" sz="2000" b="0" i="0" u="none" strike="noStrike" kern="1200" cap="none" spc="0" normalizeH="0" baseline="0" noProof="0" dirty="0">
                <a:ln>
                  <a:noFill/>
                </a:ln>
                <a:solidFill>
                  <a:srgbClr val="000000"/>
                </a:solidFill>
                <a:effectLst/>
                <a:uLnTx/>
                <a:uFillTx/>
                <a:latin typeface=""/>
                <a:ea typeface="+mn-ea"/>
                <a:cs typeface="+mn-cs"/>
              </a:rPr>
              <a:t> can examine, photograph or copy a public record while the public record is in the physical possession of the </a:t>
            </a:r>
            <a:r>
              <a:rPr lang="en-US" sz="2000" dirty="0">
                <a:solidFill>
                  <a:srgbClr val="000000"/>
                </a:solidFill>
                <a:latin typeface=""/>
              </a:rPr>
              <a:t>government body</a:t>
            </a:r>
            <a:r>
              <a:rPr kumimoji="0" lang="en-US" sz="2000" b="0" i="0" u="none" strike="noStrike" kern="1200" cap="none" spc="0" normalizeH="0" baseline="0" noProof="0" dirty="0">
                <a:ln>
                  <a:noFill/>
                </a:ln>
                <a:solidFill>
                  <a:srgbClr val="000000"/>
                </a:solidFill>
                <a:effectLst/>
                <a:uLnTx/>
                <a:uFillTx/>
                <a:latin typeface=""/>
                <a:ea typeface="+mn-ea"/>
                <a:cs typeface="+mn-cs"/>
              </a:rPr>
              <a:t>.</a:t>
            </a:r>
          </a:p>
          <a:p>
            <a:pPr marL="342900" marR="0" lvl="0"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
                <a:ea typeface="+mn-ea"/>
                <a:cs typeface="+mn-cs"/>
              </a:rPr>
              <a:t>The government body cannot prevent examination of the records by contracting with a nongovernment entity to create, hold, or store those records. </a:t>
            </a:r>
            <a:endParaRPr kumimoji="0" lang="en-US" b="0" i="0" u="none" strike="noStrike" kern="1200" cap="none" spc="0" normalizeH="0" baseline="0" noProof="0" dirty="0">
              <a:ln>
                <a:noFill/>
              </a:ln>
              <a:solidFill>
                <a:srgbClr val="000000"/>
              </a:solidFill>
              <a:effectLst/>
              <a:uLnTx/>
              <a:uFillTx/>
              <a:latin typeface=""/>
              <a:ea typeface="+mn-ea"/>
              <a:cs typeface="+mn-cs"/>
            </a:endParaRPr>
          </a:p>
          <a:p>
            <a:pPr marL="342900" marR="0" lvl="0"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2000" dirty="0">
                <a:solidFill>
                  <a:srgbClr val="000000"/>
                </a:solidFill>
                <a:latin typeface=""/>
              </a:rPr>
              <a:t>If it’s a public document for one person, then it is available to everyone! </a:t>
            </a:r>
          </a:p>
          <a:p>
            <a:pPr marL="617220" lvl="1" indent="-342900" defTabSz="457200">
              <a:lnSpc>
                <a:spcPct val="100000"/>
              </a:lnSpc>
              <a:spcBef>
                <a:spcPts val="0"/>
              </a:spcBef>
              <a:spcAft>
                <a:spcPts val="1200"/>
              </a:spcAft>
              <a:buClrTx/>
              <a:buFont typeface="Arial" panose="020B0604020202020204" pitchFamily="34" charset="0"/>
              <a:buChar char="•"/>
              <a:defRPr/>
            </a:pPr>
            <a:r>
              <a:rPr kumimoji="0" lang="en-US" b="0" i="0" u="none" strike="noStrike" kern="1200" cap="none" spc="0" normalizeH="0" baseline="0" noProof="0" dirty="0">
                <a:ln>
                  <a:noFill/>
                </a:ln>
                <a:solidFill>
                  <a:srgbClr val="000000"/>
                </a:solidFill>
                <a:effectLst/>
                <a:uLnTx/>
                <a:uFillTx/>
                <a:latin typeface=""/>
              </a:rPr>
              <a:t>*Remember, public documents can be posted on the internet, shared with anyone, etc.</a:t>
            </a:r>
            <a:r>
              <a:rPr lang="en-US" spc="0" dirty="0">
                <a:solidFill>
                  <a:srgbClr val="000000"/>
                </a:solidFill>
                <a:latin typeface=""/>
              </a:rPr>
              <a:t> </a:t>
            </a:r>
          </a:p>
          <a:p>
            <a:pPr marL="457200" lvl="3" indent="0" algn="r">
              <a:spcAft>
                <a:spcPts val="1200"/>
              </a:spcAft>
              <a:buClr>
                <a:srgbClr val="418AB3"/>
              </a:buClr>
              <a:buNone/>
              <a:defRPr/>
            </a:pPr>
            <a:r>
              <a:rPr lang="en-US" sz="1700" spc="10" dirty="0">
                <a:solidFill>
                  <a:srgbClr val="000000"/>
                </a:solidFill>
                <a:latin typeface=""/>
              </a:rPr>
              <a:t>Iowa Code § 22.2(6)</a:t>
            </a:r>
          </a:p>
          <a:p>
            <a:pPr marL="0" indent="0">
              <a:spcBef>
                <a:spcPts val="600"/>
              </a:spcBef>
              <a:buNone/>
              <a:defRPr/>
            </a:pPr>
            <a:endParaRPr lang="en-US" sz="1700" dirty="0">
              <a:solidFill>
                <a:srgbClr val="000000"/>
              </a:solidFill>
              <a:latin typeface=""/>
            </a:endParaRPr>
          </a:p>
        </p:txBody>
      </p:sp>
    </p:spTree>
    <p:extLst>
      <p:ext uri="{BB962C8B-B14F-4D97-AF65-F5344CB8AC3E}">
        <p14:creationId xmlns:p14="http://schemas.microsoft.com/office/powerpoint/2010/main" val="4277023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403D9-60F9-420F-811F-DC1921CF77D6}"/>
              </a:ext>
            </a:extLst>
          </p:cNvPr>
          <p:cNvSpPr>
            <a:spLocks noGrp="1"/>
          </p:cNvSpPr>
          <p:nvPr>
            <p:ph type="title"/>
          </p:nvPr>
        </p:nvSpPr>
        <p:spPr/>
        <p:txBody>
          <a:bodyPr/>
          <a:lstStyle/>
          <a:p>
            <a:r>
              <a:rPr lang="en-US" dirty="0">
                <a:latin typeface="Arial" panose="020B0604020202020204" pitchFamily="34" charset="0"/>
              </a:rPr>
              <a:t>IPIB BOARD MEMBERS</a:t>
            </a:r>
          </a:p>
        </p:txBody>
      </p:sp>
      <p:sp>
        <p:nvSpPr>
          <p:cNvPr id="3" name="Rectangle 2">
            <a:extLst>
              <a:ext uri="{FF2B5EF4-FFF2-40B4-BE49-F238E27FC236}">
                <a16:creationId xmlns:a16="http://schemas.microsoft.com/office/drawing/2014/main" id="{81A0CEC0-7301-45A6-B7AF-EF59489BF53A}"/>
              </a:ext>
            </a:extLst>
          </p:cNvPr>
          <p:cNvSpPr/>
          <p:nvPr/>
        </p:nvSpPr>
        <p:spPr>
          <a:xfrm>
            <a:off x="1261872" y="2069556"/>
            <a:ext cx="9227452" cy="4431983"/>
          </a:xfrm>
          <a:prstGeom prst="rect">
            <a:avLst/>
          </a:prstGeom>
        </p:spPr>
        <p:txBody>
          <a:bodyPr wrap="square">
            <a:spAutoFit/>
          </a:bodyPr>
          <a:lstStyle/>
          <a:p>
            <a:r>
              <a:rPr lang="en-US" sz="2200" dirty="0">
                <a:solidFill>
                  <a:srgbClr val="000000"/>
                </a:solidFill>
                <a:latin typeface="Arial" panose="020B0604020202020204" pitchFamily="34" charset="0"/>
              </a:rPr>
              <a:t>Joan Corbin, Pella -  Government Representative</a:t>
            </a:r>
            <a:br>
              <a:rPr lang="en-US" sz="2200" dirty="0">
                <a:solidFill>
                  <a:srgbClr val="000000"/>
                </a:solidFill>
                <a:latin typeface="Arial" panose="020B0604020202020204" pitchFamily="34" charset="0"/>
              </a:rPr>
            </a:br>
            <a:r>
              <a:rPr lang="en-US" sz="2200" dirty="0">
                <a:solidFill>
                  <a:srgbClr val="000000"/>
                </a:solidFill>
                <a:latin typeface="Arial" panose="020B0604020202020204" pitchFamily="34" charset="0"/>
              </a:rPr>
              <a:t>E. J. Giovannetti, Urbandale - Public Representative</a:t>
            </a:r>
            <a:br>
              <a:rPr lang="en-US" sz="2200" dirty="0">
                <a:solidFill>
                  <a:srgbClr val="000000"/>
                </a:solidFill>
                <a:latin typeface="Arial" panose="020B0604020202020204" pitchFamily="34" charset="0"/>
              </a:rPr>
            </a:br>
            <a:r>
              <a:rPr lang="en-US" sz="2200" dirty="0">
                <a:solidFill>
                  <a:srgbClr val="000000"/>
                </a:solidFill>
                <a:latin typeface="Arial" panose="020B0604020202020204" pitchFamily="34" charset="0"/>
              </a:rPr>
              <a:t>Barry Lindahl, Dubuque - Government Representative</a:t>
            </a:r>
            <a:br>
              <a:rPr lang="en-US" sz="2200" dirty="0">
                <a:solidFill>
                  <a:srgbClr val="000000"/>
                </a:solidFill>
                <a:latin typeface="Arial" panose="020B0604020202020204" pitchFamily="34" charset="0"/>
              </a:rPr>
            </a:br>
            <a:r>
              <a:rPr lang="en-US" sz="2200" dirty="0">
                <a:solidFill>
                  <a:srgbClr val="000000"/>
                </a:solidFill>
                <a:latin typeface="Arial" panose="020B0604020202020204" pitchFamily="34" charset="0"/>
              </a:rPr>
              <a:t>Catherine Lucas, Johnston – Government Representative</a:t>
            </a:r>
          </a:p>
          <a:p>
            <a:r>
              <a:rPr lang="en-US" sz="2200" dirty="0">
                <a:solidFill>
                  <a:srgbClr val="000000"/>
                </a:solidFill>
                <a:latin typeface="Arial" panose="020B0604020202020204" pitchFamily="34" charset="0"/>
              </a:rPr>
              <a:t>Monica McHugh, Zwingle - Public Representative</a:t>
            </a:r>
            <a:br>
              <a:rPr lang="en-US" sz="2200" dirty="0">
                <a:solidFill>
                  <a:srgbClr val="000000"/>
                </a:solidFill>
                <a:latin typeface="Arial" panose="020B0604020202020204" pitchFamily="34" charset="0"/>
              </a:rPr>
            </a:br>
            <a:r>
              <a:rPr lang="en-US" sz="2200" dirty="0">
                <a:solidFill>
                  <a:srgbClr val="000000"/>
                </a:solidFill>
                <a:latin typeface="Arial" panose="020B0604020202020204" pitchFamily="34" charset="0"/>
              </a:rPr>
              <a:t>Luke Martz, Ames - Public Representative</a:t>
            </a:r>
            <a:br>
              <a:rPr lang="en-US" sz="2200" dirty="0">
                <a:solidFill>
                  <a:srgbClr val="000000"/>
                </a:solidFill>
                <a:latin typeface="Arial" panose="020B0604020202020204" pitchFamily="34" charset="0"/>
              </a:rPr>
            </a:br>
            <a:r>
              <a:rPr lang="en-US" sz="2200" dirty="0">
                <a:solidFill>
                  <a:srgbClr val="000000"/>
                </a:solidFill>
                <a:latin typeface="Arial" panose="020B0604020202020204" pitchFamily="34" charset="0"/>
              </a:rPr>
              <a:t>Jackie Schmillen, Urbandale - </a:t>
            </a:r>
            <a:r>
              <a:rPr lang="en-US" sz="2200">
                <a:solidFill>
                  <a:srgbClr val="000000"/>
                </a:solidFill>
                <a:latin typeface="Arial" panose="020B0604020202020204" pitchFamily="34" charset="0"/>
              </a:rPr>
              <a:t>Media Representative</a:t>
            </a:r>
            <a:endParaRPr lang="en-US" sz="2200" dirty="0">
              <a:solidFill>
                <a:srgbClr val="000000"/>
              </a:solidFill>
              <a:latin typeface="Arial" panose="020B0604020202020204" pitchFamily="34" charset="0"/>
            </a:endParaRPr>
          </a:p>
          <a:p>
            <a:endParaRPr lang="en-US" sz="2200" dirty="0">
              <a:solidFill>
                <a:srgbClr val="000000"/>
              </a:solidFill>
              <a:latin typeface="Arial" panose="020B0604020202020204" pitchFamily="34" charset="0"/>
            </a:endParaRPr>
          </a:p>
          <a:p>
            <a:r>
              <a:rPr lang="en-US" sz="2200" dirty="0">
                <a:solidFill>
                  <a:srgbClr val="000000"/>
                </a:solidFill>
                <a:latin typeface="Arial" panose="020B0604020202020204" pitchFamily="34" charset="0"/>
              </a:rPr>
              <a:t>Board meetings are typically the 3</a:t>
            </a:r>
            <a:r>
              <a:rPr lang="en-US" sz="2200" baseline="30000" dirty="0">
                <a:solidFill>
                  <a:srgbClr val="000000"/>
                </a:solidFill>
                <a:latin typeface="Arial" panose="020B0604020202020204" pitchFamily="34" charset="0"/>
              </a:rPr>
              <a:t>rd</a:t>
            </a:r>
            <a:r>
              <a:rPr lang="en-US" sz="2200" dirty="0">
                <a:solidFill>
                  <a:srgbClr val="000000"/>
                </a:solidFill>
                <a:latin typeface="Arial" panose="020B0604020202020204" pitchFamily="34" charset="0"/>
              </a:rPr>
              <a:t> Thursday of the month. </a:t>
            </a:r>
          </a:p>
          <a:p>
            <a:endParaRPr lang="en-US" sz="2200" dirty="0">
              <a:solidFill>
                <a:srgbClr val="000000"/>
              </a:solidFill>
              <a:latin typeface="Arial" panose="020B0604020202020204" pitchFamily="34" charset="0"/>
            </a:endParaRPr>
          </a:p>
          <a:p>
            <a:r>
              <a:rPr lang="en-US" sz="2200" dirty="0">
                <a:solidFill>
                  <a:srgbClr val="000000"/>
                </a:solidFill>
                <a:latin typeface="Arial" panose="020B0604020202020204" pitchFamily="34" charset="0"/>
              </a:rPr>
              <a:t>Livestreamed and available at </a:t>
            </a:r>
            <a:r>
              <a:rPr lang="en-US" sz="2200" dirty="0">
                <a:solidFill>
                  <a:srgbClr val="000000"/>
                </a:solidFill>
                <a:latin typeface="Arial" panose="020B0604020202020204" pitchFamily="34" charset="0"/>
                <a:hlinkClick r:id="rId3">
                  <a:extLst>
                    <a:ext uri="{A12FA001-AC4F-418D-AE19-62706E023703}">
                      <ahyp:hlinkClr xmlns:ahyp="http://schemas.microsoft.com/office/drawing/2018/hyperlinkcolor" val="tx"/>
                    </a:ext>
                  </a:extLst>
                </a:hlinkClick>
              </a:rPr>
              <a:t>https://www.youtube.com/@IowaPublicInformationBoard</a:t>
            </a:r>
            <a:endParaRPr lang="en-US" sz="2200" dirty="0">
              <a:solidFill>
                <a:srgbClr val="000000"/>
              </a:solidFill>
              <a:latin typeface="Arial" panose="020B0604020202020204" pitchFamily="34" charset="0"/>
            </a:endParaRPr>
          </a:p>
          <a:p>
            <a:endParaRPr lang="en-US" dirty="0">
              <a:latin typeface="Arial" panose="020B0604020202020204" pitchFamily="34" charset="0"/>
            </a:endParaRPr>
          </a:p>
        </p:txBody>
      </p:sp>
    </p:spTree>
    <p:extLst>
      <p:ext uri="{BB962C8B-B14F-4D97-AF65-F5344CB8AC3E}">
        <p14:creationId xmlns:p14="http://schemas.microsoft.com/office/powerpoint/2010/main" val="841194651"/>
      </p:ext>
    </p:extLst>
  </p:cSld>
  <p:clrMapOvr>
    <a:masterClrMapping/>
  </p:clrMapOvr>
  <p:transition>
    <p:fade thruBlk="1"/>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Must a request be by an identifiable individual?</a:t>
            </a:r>
          </a:p>
        </p:txBody>
      </p:sp>
      <p:sp>
        <p:nvSpPr>
          <p:cNvPr id="4" name="Content Placeholder 3">
            <a:extLst>
              <a:ext uri="{FF2B5EF4-FFF2-40B4-BE49-F238E27FC236}">
                <a16:creationId xmlns:a16="http://schemas.microsoft.com/office/drawing/2014/main" id="{ED8B3291-DF62-5436-9881-72DCAC24BAC7}"/>
              </a:ext>
            </a:extLst>
          </p:cNvPr>
          <p:cNvSpPr>
            <a:spLocks noGrp="1"/>
          </p:cNvSpPr>
          <p:nvPr>
            <p:ph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Although “person” is not defined in Chapter 22, Iowa Code defines “person” to mean “individual, corporation, limited liability company, government or governmental subdivision or agency, business trust, estate, trust, partnership or association, or any other legal entity.”</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 requestor of public records:</a:t>
            </a:r>
          </a:p>
          <a:p>
            <a:pPr marL="914400" marR="0" lvl="1" indent="-4572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can remain anonymous</a:t>
            </a:r>
          </a:p>
          <a:p>
            <a:pPr marL="914400" marR="0" lvl="1" indent="-4572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does not need to provide a contact name or physical address</a:t>
            </a:r>
          </a:p>
          <a:p>
            <a:pPr marL="914400" marR="0" lvl="1" indent="-4572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is not required to show ID</a:t>
            </a:r>
          </a:p>
          <a:p>
            <a:pPr marL="914400" marR="0" lvl="1" indent="-4572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is not required to fill out a form</a:t>
            </a:r>
          </a:p>
          <a:p>
            <a:pPr marL="914400" marR="0" lvl="1" indent="-457200" algn="l" defTabSz="457200" rtl="0" eaLnBrk="1" fontAlgn="auto" latinLnBrk="0" hangingPunct="1">
              <a:lnSpc>
                <a:spcPct val="100000"/>
              </a:lnSpc>
              <a:spcBef>
                <a:spcPts val="0"/>
              </a:spcBef>
              <a:spcAft>
                <a:spcPts val="0"/>
              </a:spcAft>
              <a:buClrTx/>
              <a:buSzTx/>
              <a:buFont typeface="+mj-lt"/>
              <a:buAutoNum type="arabicPeriod"/>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must provide enough information to receive the information sought, such as an email address, if necessary</a:t>
            </a:r>
          </a:p>
        </p:txBody>
      </p:sp>
    </p:spTree>
    <p:extLst>
      <p:ext uri="{BB962C8B-B14F-4D97-AF65-F5344CB8AC3E}">
        <p14:creationId xmlns:p14="http://schemas.microsoft.com/office/powerpoint/2010/main" val="171613098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009422"/>
            <a:ext cx="10111980" cy="2326686"/>
          </a:xfrm>
        </p:spPr>
        <p:txBody>
          <a:bodyPr>
            <a:noAutofit/>
          </a:bodyPr>
          <a:lstStyle/>
          <a:p>
            <a:r>
              <a:rPr lang="en-US" dirty="0">
                <a:latin typeface="Arial" panose="020B0604020202020204" pitchFamily="34" charset="0"/>
              </a:rPr>
              <a:t>How does a government body comply with legal requirements for producing public records?</a:t>
            </a:r>
            <a:r>
              <a:rPr lang="en-US" dirty="0">
                <a:solidFill>
                  <a:srgbClr val="000000"/>
                </a:solidFill>
                <a:latin typeface="Arial" panose="020B0604020202020204" pitchFamily="34" charset="0"/>
              </a:rPr>
              <a:t> </a:t>
            </a:r>
            <a:endParaRPr lang="en-US" dirty="0">
              <a:latin typeface="Arial" panose="020B0604020202020204" pitchFamily="34" charset="0"/>
            </a:endParaRPr>
          </a:p>
        </p:txBody>
      </p:sp>
    </p:spTree>
    <p:extLst>
      <p:ext uri="{BB962C8B-B14F-4D97-AF65-F5344CB8AC3E}">
        <p14:creationId xmlns:p14="http://schemas.microsoft.com/office/powerpoint/2010/main" val="2132352120"/>
      </p:ext>
    </p:extLst>
  </p:cSld>
  <p:clrMapOvr>
    <a:masterClrMapping/>
  </p:clrMapOvr>
  <p:transition>
    <p:fade thruBlk="1"/>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Responsibilities of lawful custodian</a:t>
            </a:r>
          </a:p>
        </p:txBody>
      </p:sp>
      <p:sp>
        <p:nvSpPr>
          <p:cNvPr id="3" name="Content Placeholder 2">
            <a:extLst>
              <a:ext uri="{FF2B5EF4-FFF2-40B4-BE49-F238E27FC236}">
                <a16:creationId xmlns:a16="http://schemas.microsoft.com/office/drawing/2014/main" id="{AA6C37F4-9977-80FE-34B1-948C7B0523DF}"/>
              </a:ext>
            </a:extLst>
          </p:cNvPr>
          <p:cNvSpPr>
            <a:spLocks noGrp="1"/>
          </p:cNvSpPr>
          <p:nvPr>
            <p:ph idx="1"/>
          </p:nvPr>
        </p:nvSpPr>
        <p:spPr/>
        <p:txBody>
          <a:bodyPr>
            <a:noAutofit/>
          </a:bodyPr>
          <a:lstStyle/>
          <a:p>
            <a:pPr>
              <a:spcBef>
                <a:spcPts val="0"/>
              </a:spcBef>
              <a:spcAft>
                <a:spcPts val="1200"/>
              </a:spcAft>
              <a:buClrTx/>
              <a:defRPr/>
            </a:pPr>
            <a:r>
              <a:rPr lang="en-US" dirty="0">
                <a:solidFill>
                  <a:srgbClr val="000000"/>
                </a:solidFill>
                <a:latin typeface=""/>
              </a:rPr>
              <a:t>“Lawful custodian” = the government body currently in physical possession of the public record or the body “owning” the record.</a:t>
            </a:r>
          </a:p>
          <a:p>
            <a:pPr>
              <a:spcBef>
                <a:spcPts val="0"/>
              </a:spcBef>
              <a:spcAft>
                <a:spcPts val="1200"/>
              </a:spcAft>
              <a:buClrTx/>
              <a:defRPr/>
            </a:pPr>
            <a:r>
              <a:rPr lang="en-US" dirty="0">
                <a:solidFill>
                  <a:srgbClr val="000000"/>
                </a:solidFill>
                <a:latin typeface=""/>
              </a:rPr>
              <a:t>Every government body must </a:t>
            </a:r>
          </a:p>
          <a:p>
            <a:pPr lvl="1">
              <a:spcBef>
                <a:spcPts val="0"/>
              </a:spcBef>
              <a:spcAft>
                <a:spcPts val="1200"/>
              </a:spcAft>
              <a:buClrTx/>
              <a:defRPr/>
            </a:pPr>
            <a:r>
              <a:rPr lang="en-US" dirty="0">
                <a:solidFill>
                  <a:srgbClr val="000000"/>
                </a:solidFill>
                <a:latin typeface=""/>
              </a:rPr>
              <a:t>1) delegate to particular officials or employees the responsibility of implementing Chapter 22; and </a:t>
            </a:r>
          </a:p>
          <a:p>
            <a:pPr lvl="1">
              <a:spcBef>
                <a:spcPts val="0"/>
              </a:spcBef>
              <a:spcAft>
                <a:spcPts val="1200"/>
              </a:spcAft>
              <a:buClrTx/>
              <a:defRPr/>
            </a:pPr>
            <a:r>
              <a:rPr lang="en-US" dirty="0">
                <a:solidFill>
                  <a:srgbClr val="000000"/>
                </a:solidFill>
                <a:latin typeface=""/>
              </a:rPr>
              <a:t>2) publicly announce who holds that responsibility. </a:t>
            </a:r>
          </a:p>
          <a:p>
            <a:pPr>
              <a:spcBef>
                <a:spcPts val="0"/>
              </a:spcBef>
              <a:spcAft>
                <a:spcPts val="1200"/>
              </a:spcAft>
              <a:buClrTx/>
              <a:defRPr/>
            </a:pPr>
            <a:r>
              <a:rPr lang="en-US" dirty="0">
                <a:solidFill>
                  <a:srgbClr val="000000"/>
                </a:solidFill>
                <a:latin typeface=""/>
              </a:rPr>
              <a:t>If one government body stores records as an agent for another, the lawful custodian is still the owner, not the agency/body providing storage.</a:t>
            </a:r>
          </a:p>
          <a:p>
            <a:pPr marL="457200" marR="0" lvl="3" indent="0" algn="r" defTabSz="914400" rtl="0" eaLnBrk="1" fontAlgn="auto" latinLnBrk="0" hangingPunct="1">
              <a:lnSpc>
                <a:spcPct val="90000"/>
              </a:lnSpc>
              <a:spcBef>
                <a:spcPts val="300"/>
              </a:spcBef>
              <a:spcAft>
                <a:spcPts val="1200"/>
              </a:spcAft>
              <a:buClr>
                <a:srgbClr val="418AB3"/>
              </a:buClr>
              <a:buSzTx/>
              <a:buFont typeface="Wingdings 2" pitchFamily="18" charset="2"/>
              <a:buNone/>
              <a:tabLst/>
              <a:defRPr/>
            </a:pPr>
            <a:r>
              <a:rPr kumimoji="0" lang="en-US" sz="1700" b="0" i="0" u="none" strike="noStrike" kern="1200" cap="none" spc="10" normalizeH="0" baseline="0" noProof="0" dirty="0">
                <a:ln>
                  <a:noFill/>
                </a:ln>
                <a:solidFill>
                  <a:srgbClr val="000000"/>
                </a:solidFill>
                <a:effectLst/>
                <a:uLnTx/>
                <a:uFillTx/>
                <a:latin typeface=""/>
                <a:ea typeface="+mn-ea"/>
                <a:cs typeface="+mn-cs"/>
              </a:rPr>
              <a:t>Iowa Code § 22.1(2)</a:t>
            </a:r>
          </a:p>
        </p:txBody>
      </p:sp>
    </p:spTree>
    <p:extLst>
      <p:ext uri="{BB962C8B-B14F-4D97-AF65-F5344CB8AC3E}">
        <p14:creationId xmlns:p14="http://schemas.microsoft.com/office/powerpoint/2010/main" val="97863753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Timeline for a Response</a:t>
            </a:r>
          </a:p>
        </p:txBody>
      </p:sp>
      <p:sp>
        <p:nvSpPr>
          <p:cNvPr id="4" name="Content Placeholder 3">
            <a:extLst>
              <a:ext uri="{FF2B5EF4-FFF2-40B4-BE49-F238E27FC236}">
                <a16:creationId xmlns:a16="http://schemas.microsoft.com/office/drawing/2014/main" id="{FEEF9BDF-1402-0655-6C76-7AFF5C2CE0A8}"/>
              </a:ext>
            </a:extLst>
          </p:cNvPr>
          <p:cNvSpPr>
            <a:spLocks noGrp="1"/>
          </p:cNvSpPr>
          <p:nvPr>
            <p:ph idx="1"/>
          </p:nvPr>
        </p:nvSpPr>
        <p:spPr>
          <a:xfrm>
            <a:off x="1261872" y="1828800"/>
            <a:ext cx="8595360" cy="4735002"/>
          </a:xfrm>
        </p:spPr>
        <p:txBody>
          <a:bodyPr>
            <a:normAutofit fontScale="62500" lnSpcReduction="20000"/>
          </a:bodyPr>
          <a:lstStyle/>
          <a:p>
            <a:pPr>
              <a:buClrTx/>
              <a:defRPr/>
            </a:pPr>
            <a:r>
              <a:rPr lang="en-US" sz="3200" dirty="0">
                <a:solidFill>
                  <a:srgbClr val="000000"/>
                </a:solidFill>
                <a:latin typeface=""/>
              </a:rPr>
              <a:t>No specific deadline outlined in the code</a:t>
            </a:r>
          </a:p>
          <a:p>
            <a:pPr>
              <a:buClrTx/>
              <a:defRPr/>
            </a:pPr>
            <a:r>
              <a:rPr lang="en-US" sz="3200" spc="0" dirty="0">
                <a:solidFill>
                  <a:srgbClr val="000000"/>
                </a:solidFill>
                <a:latin typeface=""/>
              </a:rPr>
              <a:t>If a request is routine, provide it immediately or as soon as possible</a:t>
            </a:r>
          </a:p>
          <a:p>
            <a:pPr>
              <a:buClrTx/>
              <a:defRPr/>
            </a:pPr>
            <a:r>
              <a:rPr lang="en-US" sz="3200" spc="0" dirty="0">
                <a:solidFill>
                  <a:srgbClr val="000000"/>
                </a:solidFill>
                <a:latin typeface=""/>
              </a:rPr>
              <a:t>A good faith delay is allowed to </a:t>
            </a:r>
          </a:p>
          <a:p>
            <a:pPr marL="731520" lvl="1" indent="-457200">
              <a:buClrTx/>
              <a:buFont typeface="+mj-lt"/>
              <a:buAutoNum type="arabicPeriod"/>
              <a:defRPr/>
            </a:pPr>
            <a:r>
              <a:rPr lang="en-US" sz="3200" spc="0" dirty="0">
                <a:solidFill>
                  <a:srgbClr val="000000"/>
                </a:solidFill>
                <a:latin typeface=""/>
              </a:rPr>
              <a:t>Seek an injunction again examination</a:t>
            </a:r>
          </a:p>
          <a:p>
            <a:pPr marL="731520" lvl="1" indent="-457200">
              <a:buClrTx/>
              <a:buFont typeface="+mj-lt"/>
              <a:buAutoNum type="arabicPeriod"/>
              <a:defRPr/>
            </a:pPr>
            <a:r>
              <a:rPr lang="en-US" sz="3200" dirty="0">
                <a:solidFill>
                  <a:srgbClr val="000000"/>
                </a:solidFill>
                <a:latin typeface=""/>
              </a:rPr>
              <a:t>Determine whether the body is entitled to seek an injunction  </a:t>
            </a:r>
          </a:p>
          <a:p>
            <a:pPr marL="731520" lvl="1" indent="-457200">
              <a:buClrTx/>
              <a:buFont typeface="+mj-lt"/>
              <a:buAutoNum type="arabicPeriod"/>
              <a:defRPr/>
            </a:pPr>
            <a:r>
              <a:rPr lang="en-US" sz="3200" dirty="0">
                <a:solidFill>
                  <a:srgbClr val="000000"/>
                </a:solidFill>
                <a:latin typeface=""/>
              </a:rPr>
              <a:t>Determine whether the record in question is a public record or confidential. </a:t>
            </a:r>
          </a:p>
          <a:p>
            <a:pPr marL="731520" lvl="1" indent="-457200">
              <a:buClrTx/>
              <a:buFont typeface="+mj-lt"/>
              <a:buAutoNum type="arabicPeriod"/>
              <a:defRPr/>
            </a:pPr>
            <a:r>
              <a:rPr lang="en-US" sz="3200" dirty="0">
                <a:solidFill>
                  <a:srgbClr val="000000"/>
                </a:solidFill>
                <a:latin typeface=""/>
              </a:rPr>
              <a:t>A reasonable delay for this purpose ordinarily should not exceed 10 business days and cannot exceed 20 calendar days.</a:t>
            </a:r>
          </a:p>
          <a:p>
            <a:pPr marL="731520" lvl="1" indent="-457200">
              <a:buClrTx/>
              <a:buFont typeface="+mj-lt"/>
              <a:buAutoNum type="arabicPeriod"/>
              <a:defRPr/>
            </a:pPr>
            <a:r>
              <a:rPr lang="en-US" sz="3200" dirty="0">
                <a:solidFill>
                  <a:srgbClr val="000000"/>
                </a:solidFill>
                <a:latin typeface=""/>
              </a:rPr>
              <a:t>Determine whether a confidential record should be available for inspection and copying to the person requesting it</a:t>
            </a:r>
          </a:p>
          <a:p>
            <a:pPr marL="0" indent="0">
              <a:buClrTx/>
              <a:buNone/>
              <a:defRPr/>
            </a:pPr>
            <a:r>
              <a:rPr lang="en-US" sz="2100" dirty="0">
                <a:solidFill>
                  <a:srgbClr val="000000"/>
                </a:solidFill>
                <a:latin typeface=""/>
              </a:rPr>
              <a:t>*Iowa Code § 22.8(4)(d) does not require an absolute twenty-day deadline on a government body to find and produce requested public records, no matter how voluminous the request. </a:t>
            </a:r>
          </a:p>
          <a:p>
            <a:pPr marL="0" indent="0">
              <a:buClrTx/>
              <a:buNone/>
              <a:defRPr/>
            </a:pPr>
            <a:endParaRPr lang="en-US" sz="2100" dirty="0">
              <a:solidFill>
                <a:srgbClr val="000000"/>
              </a:solidFill>
              <a:latin typeface=""/>
            </a:endParaRPr>
          </a:p>
          <a:p>
            <a:pPr marL="274320" lvl="1" indent="0" algn="r">
              <a:buNone/>
              <a:defRPr/>
            </a:pPr>
            <a:r>
              <a:rPr lang="en-US" sz="1900" dirty="0">
                <a:solidFill>
                  <a:srgbClr val="000000"/>
                </a:solidFill>
                <a:latin typeface=""/>
              </a:rPr>
              <a:t>See </a:t>
            </a:r>
            <a:r>
              <a:rPr lang="en-US" sz="1900" i="1" dirty="0">
                <a:solidFill>
                  <a:srgbClr val="000000"/>
                </a:solidFill>
                <a:latin typeface=""/>
              </a:rPr>
              <a:t>Horsfield Materials, Inc. v. City of Dyersville</a:t>
            </a:r>
            <a:r>
              <a:rPr lang="en-US" sz="1900" dirty="0">
                <a:solidFill>
                  <a:srgbClr val="000000"/>
                </a:solidFill>
                <a:latin typeface=""/>
              </a:rPr>
              <a:t>, 834 N.W.2d 444 (Iowa 2013).</a:t>
            </a:r>
          </a:p>
          <a:p>
            <a:pPr marL="457200" marR="0" lvl="3" indent="0" algn="r" defTabSz="914400" rtl="0" eaLnBrk="1" fontAlgn="auto" latinLnBrk="0" hangingPunct="1">
              <a:lnSpc>
                <a:spcPct val="90000"/>
              </a:lnSpc>
              <a:spcBef>
                <a:spcPts val="300"/>
              </a:spcBef>
              <a:spcAft>
                <a:spcPts val="1200"/>
              </a:spcAft>
              <a:buClr>
                <a:srgbClr val="418AB3"/>
              </a:buClr>
              <a:buSzTx/>
              <a:buFont typeface="Wingdings 2" pitchFamily="18" charset="2"/>
              <a:buNone/>
              <a:tabLst/>
              <a:defRPr/>
            </a:pPr>
            <a:r>
              <a:rPr kumimoji="0" lang="en-US" sz="1800" b="0" i="0" u="none" strike="noStrike" kern="1200" cap="none" spc="10" normalizeH="0" baseline="0" noProof="0" dirty="0">
                <a:ln>
                  <a:noFill/>
                </a:ln>
                <a:solidFill>
                  <a:srgbClr val="000000"/>
                </a:solidFill>
                <a:effectLst/>
                <a:uLnTx/>
                <a:uFillTx/>
                <a:latin typeface=""/>
                <a:ea typeface="+mn-ea"/>
                <a:cs typeface="+mn-cs"/>
              </a:rPr>
              <a:t>Iowa Code § 22.8(4)</a:t>
            </a:r>
          </a:p>
        </p:txBody>
      </p:sp>
    </p:spTree>
    <p:extLst>
      <p:ext uri="{BB962C8B-B14F-4D97-AF65-F5344CB8AC3E}">
        <p14:creationId xmlns:p14="http://schemas.microsoft.com/office/powerpoint/2010/main" val="349984242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Best practice</a:t>
            </a:r>
          </a:p>
        </p:txBody>
      </p:sp>
      <p:sp>
        <p:nvSpPr>
          <p:cNvPr id="4" name="Content Placeholder 3">
            <a:extLst>
              <a:ext uri="{FF2B5EF4-FFF2-40B4-BE49-F238E27FC236}">
                <a16:creationId xmlns:a16="http://schemas.microsoft.com/office/drawing/2014/main" id="{41E566FF-7320-8FEA-2A17-D4ED2EC6293D}"/>
              </a:ext>
            </a:extLst>
          </p:cNvPr>
          <p:cNvSpPr>
            <a:spLocks noGrp="1"/>
          </p:cNvSpPr>
          <p:nvPr>
            <p:ph idx="1"/>
          </p:nvPr>
        </p:nvSpPr>
        <p:spPr/>
        <p:txBody>
          <a:bodyPr>
            <a:normAutofit fontScale="70000" lnSpcReduction="20000"/>
          </a:bodyPr>
          <a:lstStyle/>
          <a:p>
            <a:pPr marL="457200" indent="-457200">
              <a:spcBef>
                <a:spcPts val="0"/>
              </a:spcBef>
              <a:spcAft>
                <a:spcPts val="1200"/>
              </a:spcAft>
              <a:buClrTx/>
              <a:buFont typeface="+mj-lt"/>
              <a:buAutoNum type="arabicPeriod"/>
              <a:defRPr/>
            </a:pPr>
            <a:r>
              <a:rPr kumimoji="0" lang="en-US" sz="2300" b="0" i="0" u="none" strike="noStrike" kern="1200" cap="none" spc="0" normalizeH="0" baseline="0" noProof="0" dirty="0">
                <a:ln>
                  <a:noFill/>
                </a:ln>
                <a:solidFill>
                  <a:srgbClr val="000000"/>
                </a:solidFill>
                <a:effectLst/>
                <a:uLnTx/>
                <a:uFillTx/>
                <a:latin typeface=""/>
                <a:ea typeface="+mn-ea"/>
                <a:cs typeface="+mn-cs"/>
              </a:rPr>
              <a:t>Acknowledge request promptly.</a:t>
            </a:r>
          </a:p>
          <a:p>
            <a:pPr marL="457200" indent="-457200">
              <a:spcBef>
                <a:spcPts val="0"/>
              </a:spcBef>
              <a:spcAft>
                <a:spcPts val="1200"/>
              </a:spcAft>
              <a:buClrTx/>
              <a:buFont typeface="+mj-lt"/>
              <a:buAutoNum type="arabicPeriod"/>
              <a:defRPr/>
            </a:pPr>
            <a:r>
              <a:rPr lang="en-US" sz="2300" spc="0" dirty="0">
                <a:solidFill>
                  <a:srgbClr val="000000"/>
                </a:solidFill>
                <a:latin typeface=""/>
              </a:rPr>
              <a:t>For unclear requests:</a:t>
            </a:r>
          </a:p>
          <a:p>
            <a:pPr lvl="2">
              <a:spcBef>
                <a:spcPts val="0"/>
              </a:spcBef>
              <a:spcAft>
                <a:spcPts val="1200"/>
              </a:spcAft>
              <a:buClrTx/>
              <a:defRPr/>
            </a:pPr>
            <a:r>
              <a:rPr lang="en-US" sz="1800" spc="0" dirty="0">
                <a:solidFill>
                  <a:srgbClr val="000000"/>
                </a:solidFill>
                <a:latin typeface=""/>
              </a:rPr>
              <a:t>Ask for clarifying information</a:t>
            </a:r>
          </a:p>
          <a:p>
            <a:pPr lvl="2">
              <a:spcBef>
                <a:spcPts val="0"/>
              </a:spcBef>
              <a:spcAft>
                <a:spcPts val="1200"/>
              </a:spcAft>
              <a:buClrTx/>
              <a:defRPr/>
            </a:pPr>
            <a:r>
              <a:rPr lang="en-US" sz="1800" spc="0" dirty="0">
                <a:solidFill>
                  <a:srgbClr val="000000"/>
                </a:solidFill>
                <a:latin typeface=""/>
              </a:rPr>
              <a:t>Kindly request the sender enumerate the specific records requested in the body of the email.</a:t>
            </a:r>
          </a:p>
          <a:p>
            <a:pPr lvl="2">
              <a:spcBef>
                <a:spcPts val="0"/>
              </a:spcBef>
              <a:spcAft>
                <a:spcPts val="1200"/>
              </a:spcAft>
              <a:buClrTx/>
              <a:defRPr/>
            </a:pPr>
            <a:r>
              <a:rPr lang="en-US" sz="1800" spc="0" dirty="0">
                <a:solidFill>
                  <a:srgbClr val="000000"/>
                </a:solidFill>
                <a:latin typeface=""/>
              </a:rPr>
              <a:t>Offer the option to mail if email seems to be causing challenges</a:t>
            </a:r>
          </a:p>
          <a:p>
            <a:pPr marL="457200" indent="-457200">
              <a:spcBef>
                <a:spcPts val="0"/>
              </a:spcBef>
              <a:spcAft>
                <a:spcPts val="1200"/>
              </a:spcAft>
              <a:buClrTx/>
              <a:buFont typeface="+mj-lt"/>
              <a:buAutoNum type="arabicPeriod"/>
              <a:defRPr/>
            </a:pPr>
            <a:r>
              <a:rPr lang="en-US" sz="2300" spc="0" dirty="0">
                <a:solidFill>
                  <a:srgbClr val="000000"/>
                </a:solidFill>
                <a:latin typeface=""/>
              </a:rPr>
              <a:t>Confirm intent to provide records and anticipated timeline.</a:t>
            </a:r>
          </a:p>
          <a:p>
            <a:pPr marL="457200" indent="-457200">
              <a:spcBef>
                <a:spcPts val="0"/>
              </a:spcBef>
              <a:spcAft>
                <a:spcPts val="1200"/>
              </a:spcAft>
              <a:buClrTx/>
              <a:buFont typeface="+mj-lt"/>
              <a:buAutoNum type="arabicPeriod"/>
              <a:defRPr/>
            </a:pPr>
            <a:r>
              <a:rPr kumimoji="0" lang="en-US" sz="2300" b="0" i="0" u="none" strike="noStrike" kern="1200" cap="none" spc="0" normalizeH="0" baseline="0" noProof="0" dirty="0">
                <a:ln>
                  <a:noFill/>
                </a:ln>
                <a:solidFill>
                  <a:srgbClr val="000000"/>
                </a:solidFill>
                <a:effectLst/>
                <a:uLnTx/>
                <a:uFillTx/>
                <a:latin typeface=""/>
                <a:ea typeface="+mn-ea"/>
                <a:cs typeface="+mn-cs"/>
              </a:rPr>
              <a:t>Clarify any confusion in </a:t>
            </a:r>
            <a:r>
              <a:rPr lang="en-US" sz="2300" spc="0" dirty="0">
                <a:solidFill>
                  <a:srgbClr val="000000"/>
                </a:solidFill>
                <a:latin typeface=""/>
              </a:rPr>
              <a:t>the request to ensure the correct</a:t>
            </a:r>
            <a:r>
              <a:rPr kumimoji="0" lang="en-US" sz="2300" b="0" i="0" u="none" strike="noStrike" kern="1200" cap="none" spc="0" normalizeH="0" baseline="0" noProof="0" dirty="0">
                <a:ln>
                  <a:noFill/>
                </a:ln>
                <a:solidFill>
                  <a:srgbClr val="000000"/>
                </a:solidFill>
                <a:effectLst/>
                <a:uLnTx/>
                <a:uFillTx/>
                <a:latin typeface=""/>
                <a:ea typeface="+mn-ea"/>
                <a:cs typeface="+mn-cs"/>
              </a:rPr>
              <a:t> records are being collected.</a:t>
            </a:r>
          </a:p>
          <a:p>
            <a:pPr marL="457200" indent="-457200">
              <a:spcBef>
                <a:spcPts val="0"/>
              </a:spcBef>
              <a:spcAft>
                <a:spcPts val="1200"/>
              </a:spcAft>
              <a:buClrTx/>
              <a:buFont typeface="+mj-lt"/>
              <a:buAutoNum type="arabicPeriod"/>
              <a:defRPr/>
            </a:pPr>
            <a:r>
              <a:rPr lang="en-US" sz="2300" spc="0" dirty="0">
                <a:solidFill>
                  <a:srgbClr val="000000"/>
                </a:solidFill>
                <a:latin typeface=""/>
              </a:rPr>
              <a:t>Update requestor on progress or delays.</a:t>
            </a:r>
          </a:p>
          <a:p>
            <a:pPr marL="457200" indent="-457200">
              <a:spcBef>
                <a:spcPts val="0"/>
              </a:spcBef>
              <a:spcAft>
                <a:spcPts val="1200"/>
              </a:spcAft>
              <a:buClrTx/>
              <a:buFont typeface="+mj-lt"/>
              <a:buAutoNum type="arabicPeriod"/>
              <a:defRPr/>
            </a:pPr>
            <a:r>
              <a:rPr lang="en-US" sz="2300" spc="0" dirty="0">
                <a:solidFill>
                  <a:srgbClr val="000000"/>
                </a:solidFill>
                <a:latin typeface=""/>
              </a:rPr>
              <a:t>U</a:t>
            </a:r>
            <a:r>
              <a:rPr kumimoji="0" lang="en-US" sz="2300" b="0" i="0" u="none" strike="noStrike" kern="1200" cap="none" spc="0" normalizeH="0" baseline="0" noProof="0" dirty="0">
                <a:ln>
                  <a:noFill/>
                </a:ln>
                <a:solidFill>
                  <a:srgbClr val="000000"/>
                </a:solidFill>
                <a:effectLst/>
                <a:uLnTx/>
                <a:uFillTx/>
                <a:latin typeface=""/>
                <a:ea typeface="+mn-ea"/>
                <a:cs typeface="+mn-cs"/>
              </a:rPr>
              <a:t>se </a:t>
            </a:r>
            <a:r>
              <a:rPr lang="en-US" sz="2300" spc="0" dirty="0">
                <a:solidFill>
                  <a:srgbClr val="000000"/>
                </a:solidFill>
                <a:latin typeface=""/>
              </a:rPr>
              <a:t>‘rolling production’ if not all records are available right away.</a:t>
            </a:r>
            <a:endParaRPr kumimoji="0" lang="en-US" sz="2300" b="0" i="0" u="none" strike="noStrike" kern="1200" cap="none" spc="0" normalizeH="0" baseline="0" noProof="0" dirty="0">
              <a:ln>
                <a:noFill/>
              </a:ln>
              <a:solidFill>
                <a:srgbClr val="000000"/>
              </a:solidFill>
              <a:effectLst/>
              <a:uLnTx/>
              <a:uFillTx/>
              <a:latin typeface=""/>
              <a:ea typeface="+mn-ea"/>
              <a:cs typeface="+mn-cs"/>
            </a:endParaRPr>
          </a:p>
          <a:p>
            <a:pPr>
              <a:spcBef>
                <a:spcPts val="0"/>
              </a:spcBef>
              <a:spcAft>
                <a:spcPts val="1200"/>
              </a:spcAft>
              <a:buClrTx/>
              <a:defRPr/>
            </a:pPr>
            <a:r>
              <a:rPr lang="en-US" dirty="0">
                <a:solidFill>
                  <a:srgbClr val="000000"/>
                </a:solidFill>
                <a:latin typeface=""/>
              </a:rPr>
              <a:t>Iowa </a:t>
            </a:r>
            <a:r>
              <a:rPr kumimoji="0" lang="en-US" b="0" i="0" u="none" strike="noStrike" kern="1200" cap="none" spc="0" normalizeH="0" baseline="0" noProof="0" dirty="0">
                <a:ln>
                  <a:noFill/>
                </a:ln>
                <a:solidFill>
                  <a:srgbClr val="000000"/>
                </a:solidFill>
                <a:effectLst/>
                <a:uLnTx/>
                <a:uFillTx/>
                <a:latin typeface=""/>
                <a:ea typeface="+mn-ea"/>
                <a:cs typeface="+mn-cs"/>
              </a:rPr>
              <a:t>Supreme Court decisions have raised questions regarding “unreasonable delay” and the factors that justify a delay. </a:t>
            </a:r>
          </a:p>
          <a:p>
            <a:pPr marL="0" indent="0" algn="r">
              <a:spcBef>
                <a:spcPts val="0"/>
              </a:spcBef>
              <a:spcAft>
                <a:spcPts val="1200"/>
              </a:spcAft>
              <a:buNone/>
              <a:defRPr/>
            </a:pPr>
            <a:r>
              <a:rPr kumimoji="0" lang="en-US" sz="1700" b="0" i="1" u="none" strike="noStrike" kern="1200" cap="none" spc="0" normalizeH="0" baseline="0" noProof="0" dirty="0">
                <a:ln>
                  <a:noFill/>
                </a:ln>
                <a:solidFill>
                  <a:srgbClr val="000000"/>
                </a:solidFill>
                <a:effectLst/>
                <a:uLnTx/>
                <a:uFillTx/>
                <a:latin typeface=""/>
                <a:ea typeface="+mn-ea"/>
                <a:cs typeface="+mn-cs"/>
              </a:rPr>
              <a:t>See </a:t>
            </a:r>
            <a:r>
              <a:rPr lang="en-US" sz="1700" i="1" dirty="0">
                <a:solidFill>
                  <a:srgbClr val="000000"/>
                </a:solidFill>
                <a:latin typeface=""/>
              </a:rPr>
              <a:t>Belin v. Reynolds</a:t>
            </a:r>
            <a:r>
              <a:rPr lang="en-US" sz="1700" dirty="0">
                <a:solidFill>
                  <a:srgbClr val="000000"/>
                </a:solidFill>
                <a:latin typeface=""/>
              </a:rPr>
              <a:t>, 989 N.W.2d 166 (Iowa 2023) </a:t>
            </a:r>
          </a:p>
          <a:p>
            <a:pPr marL="0" indent="0" algn="r">
              <a:spcBef>
                <a:spcPts val="0"/>
              </a:spcBef>
              <a:spcAft>
                <a:spcPts val="1200"/>
              </a:spcAft>
              <a:buNone/>
              <a:defRPr/>
            </a:pPr>
            <a:r>
              <a:rPr lang="en-US" sz="1700" i="1" dirty="0">
                <a:solidFill>
                  <a:srgbClr val="000000"/>
                </a:solidFill>
                <a:latin typeface=""/>
              </a:rPr>
              <a:t>Kirkwood Inst. v. Sand</a:t>
            </a:r>
            <a:r>
              <a:rPr lang="en-US" sz="1700" dirty="0">
                <a:solidFill>
                  <a:srgbClr val="000000"/>
                </a:solidFill>
                <a:latin typeface=""/>
              </a:rPr>
              <a:t>, 6 N.W.3d 1 (Iowa 2024).</a:t>
            </a:r>
          </a:p>
          <a:p>
            <a:pPr marL="0" indent="0" algn="r">
              <a:spcBef>
                <a:spcPts val="0"/>
              </a:spcBef>
              <a:spcAft>
                <a:spcPts val="1200"/>
              </a:spcAft>
              <a:buNone/>
              <a:defRPr/>
            </a:pPr>
            <a:r>
              <a:rPr lang="en-US" sz="1700" dirty="0">
                <a:solidFill>
                  <a:srgbClr val="000000"/>
                </a:solidFill>
                <a:latin typeface=""/>
              </a:rPr>
              <a:t>IPIB Advisory Opinion 24AO:0010</a:t>
            </a:r>
            <a:endParaRPr lang="en-US" sz="1700" dirty="0">
              <a:latin typeface=""/>
            </a:endParaRPr>
          </a:p>
        </p:txBody>
      </p:sp>
    </p:spTree>
    <p:extLst>
      <p:ext uri="{BB962C8B-B14F-4D97-AF65-F5344CB8AC3E}">
        <p14:creationId xmlns:p14="http://schemas.microsoft.com/office/powerpoint/2010/main" val="13386107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latin typeface="Arial" panose="020B0604020202020204" pitchFamily="34" charset="0"/>
              </a:rPr>
              <a:t>Supervision and Fees for production</a:t>
            </a:r>
          </a:p>
        </p:txBody>
      </p:sp>
      <p:sp>
        <p:nvSpPr>
          <p:cNvPr id="4" name="Content Placeholder 3">
            <a:extLst>
              <a:ext uri="{FF2B5EF4-FFF2-40B4-BE49-F238E27FC236}">
                <a16:creationId xmlns:a16="http://schemas.microsoft.com/office/drawing/2014/main" id="{D7374AED-A6D2-3B7F-A97C-1AD1274A004A}"/>
              </a:ext>
            </a:extLst>
          </p:cNvPr>
          <p:cNvSpPr>
            <a:spLocks noGrp="1"/>
          </p:cNvSpPr>
          <p:nvPr>
            <p:ph idx="1"/>
          </p:nvPr>
        </p:nvSpPr>
        <p:spPr/>
        <p:txBody>
          <a:bodyPr>
            <a:normAutofit/>
          </a:bodyPr>
          <a:lstStyle/>
          <a:p>
            <a:pPr marL="365760" indent="-342900">
              <a:spcBef>
                <a:spcPts val="0"/>
              </a:spcBef>
              <a:spcAft>
                <a:spcPts val="1200"/>
              </a:spcAft>
              <a:buClrTx/>
              <a:defRPr/>
            </a:pPr>
            <a:r>
              <a:rPr kumimoji="0" lang="en-US" sz="2000" b="0" i="0" u="none" strike="noStrike" kern="1200" cap="none" spc="0" normalizeH="0" baseline="0" noProof="0" dirty="0">
                <a:ln>
                  <a:noFill/>
                </a:ln>
                <a:solidFill>
                  <a:srgbClr val="000000"/>
                </a:solidFill>
                <a:effectLst/>
                <a:uLnTx/>
                <a:uFillTx/>
                <a:latin typeface=""/>
                <a:ea typeface="+mn-ea"/>
                <a:cs typeface="+mn-cs"/>
              </a:rPr>
              <a:t>Custodian may charge a “reasonable fee” for record production.</a:t>
            </a:r>
          </a:p>
          <a:p>
            <a:pPr marL="640080" lvl="1" indent="-342900">
              <a:spcBef>
                <a:spcPts val="0"/>
              </a:spcBef>
              <a:spcAft>
                <a:spcPts val="1200"/>
              </a:spcAft>
              <a:buClrTx/>
              <a:defRPr/>
            </a:pPr>
            <a:r>
              <a:rPr kumimoji="0" lang="en-US" b="0" i="0" u="none" strike="noStrike" kern="1200" cap="none" spc="0" normalizeH="0" baseline="0" noProof="0" dirty="0">
                <a:ln>
                  <a:noFill/>
                </a:ln>
                <a:solidFill>
                  <a:srgbClr val="000000"/>
                </a:solidFill>
                <a:effectLst/>
                <a:uLnTx/>
                <a:uFillTx/>
                <a:latin typeface=""/>
                <a:ea typeface="+mn-ea"/>
                <a:cs typeface="+mn-cs"/>
              </a:rPr>
              <a:t>Must be the </a:t>
            </a:r>
            <a:r>
              <a:rPr kumimoji="0" lang="en-US" i="0" strike="noStrike" kern="1200" cap="none" spc="0" normalizeH="0" baseline="0" noProof="0" dirty="0">
                <a:ln>
                  <a:noFill/>
                </a:ln>
                <a:solidFill>
                  <a:srgbClr val="000000"/>
                </a:solidFill>
                <a:effectLst/>
                <a:uLnTx/>
                <a:uFillTx/>
                <a:latin typeface=""/>
                <a:ea typeface="+mn-ea"/>
                <a:cs typeface="+mn-cs"/>
              </a:rPr>
              <a:t>actual </a:t>
            </a:r>
            <a:r>
              <a:rPr lang="en-US" dirty="0">
                <a:solidFill>
                  <a:srgbClr val="000000"/>
                </a:solidFill>
                <a:latin typeface=""/>
              </a:rPr>
              <a:t>costs + directly attributable to retrieving or copying  </a:t>
            </a:r>
          </a:p>
          <a:p>
            <a:pPr marL="640080" lvl="1" indent="-342900">
              <a:spcBef>
                <a:spcPts val="0"/>
              </a:spcBef>
              <a:spcAft>
                <a:spcPts val="1200"/>
              </a:spcAft>
              <a:buClrTx/>
              <a:defRPr/>
            </a:pPr>
            <a:r>
              <a:rPr lang="en-US" dirty="0">
                <a:solidFill>
                  <a:srgbClr val="000000"/>
                </a:solidFill>
                <a:latin typeface=""/>
              </a:rPr>
              <a:t>No flat fees, overhead costs or employee benefits</a:t>
            </a:r>
          </a:p>
          <a:p>
            <a:pPr marL="365760" indent="-342900">
              <a:spcBef>
                <a:spcPts val="0"/>
              </a:spcBef>
              <a:spcAft>
                <a:spcPts val="1200"/>
              </a:spcAft>
              <a:buClrTx/>
              <a:defRPr/>
            </a:pPr>
            <a:r>
              <a:rPr lang="en-US" spc="0" dirty="0">
                <a:solidFill>
                  <a:srgbClr val="000000"/>
                </a:solidFill>
                <a:latin typeface=""/>
              </a:rPr>
              <a:t>Communicate fee estimate in advance.</a:t>
            </a:r>
          </a:p>
          <a:p>
            <a:pPr marL="365760" indent="-342900">
              <a:spcBef>
                <a:spcPts val="0"/>
              </a:spcBef>
              <a:spcAft>
                <a:spcPts val="1200"/>
              </a:spcAft>
              <a:buClrTx/>
              <a:defRPr/>
            </a:pPr>
            <a:r>
              <a:rPr lang="en-US" spc="0" dirty="0">
                <a:solidFill>
                  <a:srgbClr val="000000"/>
                </a:solidFill>
                <a:latin typeface=""/>
              </a:rPr>
              <a:t>Fulfillment </a:t>
            </a:r>
            <a:r>
              <a:rPr kumimoji="0" lang="en-US" sz="2000" b="0" i="0" u="none" strike="noStrike" kern="1200" cap="none" spc="0" normalizeH="0" baseline="0" noProof="0" dirty="0">
                <a:ln>
                  <a:noFill/>
                </a:ln>
                <a:solidFill>
                  <a:srgbClr val="000000"/>
                </a:solidFill>
                <a:effectLst/>
                <a:uLnTx/>
                <a:uFillTx/>
                <a:latin typeface=""/>
                <a:ea typeface="+mn-ea"/>
                <a:cs typeface="+mn-cs"/>
              </a:rPr>
              <a:t>may be made contingent upon pre-payment of a fee.</a:t>
            </a:r>
          </a:p>
          <a:p>
            <a:pPr marL="365760" indent="-342900">
              <a:spcBef>
                <a:spcPts val="0"/>
              </a:spcBef>
              <a:spcAft>
                <a:spcPts val="1200"/>
              </a:spcAft>
              <a:buClrTx/>
              <a:defRPr/>
            </a:pPr>
            <a:r>
              <a:rPr lang="en-US" dirty="0">
                <a:solidFill>
                  <a:srgbClr val="000000"/>
                </a:solidFill>
                <a:latin typeface=""/>
              </a:rPr>
              <a:t>&lt; 30 minutes = </a:t>
            </a:r>
            <a:r>
              <a:rPr lang="en-US" spc="0" dirty="0">
                <a:solidFill>
                  <a:srgbClr val="000000"/>
                </a:solidFill>
                <a:latin typeface=""/>
              </a:rPr>
              <a:t>lawful custodian shall make “every reasonable effort” to provide the record </a:t>
            </a:r>
            <a:r>
              <a:rPr lang="en-US" u="sng" spc="0" dirty="0">
                <a:solidFill>
                  <a:srgbClr val="000000"/>
                </a:solidFill>
                <a:latin typeface=""/>
              </a:rPr>
              <a:t>at no cost other than actual copying costs</a:t>
            </a:r>
            <a:r>
              <a:rPr lang="en-US" spc="0" dirty="0">
                <a:solidFill>
                  <a:srgbClr val="000000"/>
                </a:solidFill>
                <a:latin typeface=""/>
              </a:rPr>
              <a:t>.</a:t>
            </a:r>
          </a:p>
          <a:p>
            <a:pPr marL="22860" indent="0">
              <a:spcBef>
                <a:spcPts val="0"/>
              </a:spcBef>
              <a:spcAft>
                <a:spcPts val="1200"/>
              </a:spcAft>
              <a:buClrTx/>
              <a:buNone/>
              <a:defRPr/>
            </a:pPr>
            <a:r>
              <a:rPr lang="en-US" spc="0" dirty="0">
                <a:solidFill>
                  <a:srgbClr val="000000"/>
                </a:solidFill>
                <a:latin typeface=""/>
              </a:rPr>
              <a:t>*</a:t>
            </a:r>
            <a:r>
              <a:rPr kumimoji="0" lang="en-US" sz="2000" b="0" i="0" u="none" strike="noStrike" kern="1200" cap="none" spc="0" normalizeH="0" baseline="0" noProof="0" dirty="0">
                <a:ln>
                  <a:noFill/>
                </a:ln>
                <a:solidFill>
                  <a:srgbClr val="000000"/>
                </a:solidFill>
                <a:effectLst/>
                <a:uLnTx/>
                <a:uFillTx/>
                <a:latin typeface=""/>
                <a:ea typeface="+mn-ea"/>
                <a:cs typeface="+mn-cs"/>
              </a:rPr>
              <a:t>Fees cannot exceed the </a:t>
            </a:r>
            <a:r>
              <a:rPr kumimoji="0" lang="en-US" sz="2000" b="1" i="0" strike="noStrike" kern="1200" cap="none" spc="0" normalizeH="0" baseline="0" noProof="0" dirty="0">
                <a:ln>
                  <a:noFill/>
                </a:ln>
                <a:solidFill>
                  <a:srgbClr val="000000"/>
                </a:solidFill>
                <a:effectLst/>
                <a:uLnTx/>
                <a:uFillTx/>
                <a:latin typeface=""/>
                <a:ea typeface="+mn-ea"/>
                <a:cs typeface="+mn-cs"/>
              </a:rPr>
              <a:t>actual cost </a:t>
            </a:r>
            <a:r>
              <a:rPr kumimoji="0" lang="en-US" sz="2000" b="0" i="0" u="none" strike="noStrike" kern="1200" cap="none" spc="0" normalizeH="0" baseline="0" noProof="0" dirty="0">
                <a:ln>
                  <a:noFill/>
                </a:ln>
                <a:solidFill>
                  <a:srgbClr val="000000"/>
                </a:solidFill>
                <a:effectLst/>
                <a:uLnTx/>
                <a:uFillTx/>
                <a:latin typeface=""/>
                <a:ea typeface="+mn-ea"/>
                <a:cs typeface="+mn-cs"/>
              </a:rPr>
              <a:t>of providing the service and cannot include the costs of ordinary administrative office expenses, such as insurance, depreciation, etc.</a:t>
            </a:r>
          </a:p>
          <a:p>
            <a:pPr marL="457200" marR="0" lvl="3" indent="0" algn="r" defTabSz="914400" rtl="0" eaLnBrk="1" fontAlgn="auto" latinLnBrk="0" hangingPunct="1">
              <a:lnSpc>
                <a:spcPct val="90000"/>
              </a:lnSpc>
              <a:spcBef>
                <a:spcPts val="300"/>
              </a:spcBef>
              <a:spcAft>
                <a:spcPts val="1200"/>
              </a:spcAft>
              <a:buClr>
                <a:srgbClr val="418AB3"/>
              </a:buClr>
              <a:buSzTx/>
              <a:buFont typeface="Wingdings 2" pitchFamily="18" charset="2"/>
              <a:buNone/>
              <a:tabLst/>
              <a:defRPr/>
            </a:pPr>
            <a:r>
              <a:rPr kumimoji="0" lang="en-US" sz="1700" b="0" i="0" u="none" strike="noStrike" kern="1200" cap="none" spc="10" normalizeH="0" baseline="0" noProof="0" dirty="0">
                <a:ln>
                  <a:noFill/>
                </a:ln>
                <a:solidFill>
                  <a:srgbClr val="000000"/>
                </a:solidFill>
                <a:effectLst/>
                <a:uLnTx/>
                <a:uFillTx/>
                <a:latin typeface=""/>
                <a:ea typeface="+mn-ea"/>
                <a:cs typeface="+mn-cs"/>
              </a:rPr>
              <a:t>Iowa Code § 22.3</a:t>
            </a:r>
          </a:p>
        </p:txBody>
      </p:sp>
    </p:spTree>
    <p:extLst>
      <p:ext uri="{BB962C8B-B14F-4D97-AF65-F5344CB8AC3E}">
        <p14:creationId xmlns:p14="http://schemas.microsoft.com/office/powerpoint/2010/main" val="17587531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latin typeface="Arial" panose="020B0604020202020204" pitchFamily="34" charset="0"/>
              </a:rPr>
              <a:t>Fees - attorney Review of public records</a:t>
            </a:r>
          </a:p>
        </p:txBody>
      </p:sp>
      <p:sp>
        <p:nvSpPr>
          <p:cNvPr id="4" name="Content Placeholder 3">
            <a:extLst>
              <a:ext uri="{FF2B5EF4-FFF2-40B4-BE49-F238E27FC236}">
                <a16:creationId xmlns:a16="http://schemas.microsoft.com/office/drawing/2014/main" id="{26263A20-1B07-DE43-30E6-5A87ED318CA2}"/>
              </a:ext>
            </a:extLst>
          </p:cNvPr>
          <p:cNvSpPr>
            <a:spLocks noGrp="1"/>
          </p:cNvSpPr>
          <p:nvPr>
            <p:ph idx="1"/>
          </p:nvPr>
        </p:nvSpPr>
        <p:spPr/>
        <p:txBody>
          <a:bodyPr>
            <a:noAutofit/>
          </a:bodyPr>
          <a:lstStyle/>
          <a:p>
            <a:pPr>
              <a:spcBef>
                <a:spcPts val="0"/>
              </a:spcBef>
              <a:spcAft>
                <a:spcPts val="1200"/>
              </a:spcAft>
              <a:buClrTx/>
              <a:defRPr/>
            </a:pPr>
            <a:r>
              <a:rPr lang="en-US" dirty="0">
                <a:solidFill>
                  <a:srgbClr val="000000"/>
                </a:solidFill>
                <a:latin typeface=""/>
              </a:rPr>
              <a:t>Attorneys representing government bodies can charge for time spend reviewing public records</a:t>
            </a:r>
          </a:p>
          <a:p>
            <a:pPr>
              <a:spcBef>
                <a:spcPts val="0"/>
              </a:spcBef>
              <a:spcAft>
                <a:spcPts val="1200"/>
              </a:spcAft>
              <a:buClrTx/>
              <a:defRPr/>
            </a:pPr>
            <a:r>
              <a:rPr lang="en-US" dirty="0">
                <a:solidFill>
                  <a:srgbClr val="000000"/>
                </a:solidFill>
                <a:latin typeface=""/>
              </a:rPr>
              <a:t>Limits:</a:t>
            </a:r>
          </a:p>
          <a:p>
            <a:pPr lvl="1">
              <a:spcBef>
                <a:spcPts val="0"/>
              </a:spcBef>
              <a:spcAft>
                <a:spcPts val="1200"/>
              </a:spcAft>
              <a:buClrTx/>
              <a:defRPr/>
            </a:pPr>
            <a:r>
              <a:rPr lang="en-US" dirty="0">
                <a:solidFill>
                  <a:srgbClr val="000000"/>
                </a:solidFill>
                <a:latin typeface=""/>
              </a:rPr>
              <a:t>Only for the redaction or review of legally protected confidential information</a:t>
            </a:r>
          </a:p>
          <a:p>
            <a:pPr lvl="1">
              <a:spcBef>
                <a:spcPts val="0"/>
              </a:spcBef>
              <a:spcAft>
                <a:spcPts val="1200"/>
              </a:spcAft>
              <a:buClrTx/>
              <a:defRPr/>
            </a:pPr>
            <a:r>
              <a:rPr lang="en-US" dirty="0">
                <a:solidFill>
                  <a:srgbClr val="000000"/>
                </a:solidFill>
                <a:latin typeface=""/>
              </a:rPr>
              <a:t>Only charge for the time an attorney spends actually redacting or reviewing confidential information.</a:t>
            </a:r>
          </a:p>
          <a:p>
            <a:pPr marL="0" lvl="0" indent="0" algn="r">
              <a:spcBef>
                <a:spcPts val="0"/>
              </a:spcBef>
              <a:spcAft>
                <a:spcPts val="1200"/>
              </a:spcAft>
              <a:buNone/>
              <a:defRPr/>
            </a:pPr>
            <a:r>
              <a:rPr lang="en-US" sz="1700" dirty="0">
                <a:solidFill>
                  <a:srgbClr val="000000"/>
                </a:solidFill>
                <a:latin typeface=""/>
              </a:rPr>
              <a:t>Iowa Code § 22.3(2)</a:t>
            </a:r>
          </a:p>
          <a:p>
            <a:pPr marL="0" lvl="0" indent="0" algn="r">
              <a:spcBef>
                <a:spcPts val="0"/>
              </a:spcBef>
              <a:spcAft>
                <a:spcPts val="1200"/>
              </a:spcAft>
              <a:buNone/>
              <a:defRPr/>
            </a:pPr>
            <a:r>
              <a:rPr lang="en-US" sz="1700" dirty="0">
                <a:solidFill>
                  <a:srgbClr val="000000"/>
                </a:solidFill>
                <a:latin typeface=""/>
              </a:rPr>
              <a:t>IPIB Advisory Opinion 23AO:0002 – </a:t>
            </a:r>
            <a:r>
              <a:rPr lang="en-US" sz="1700" i="1" dirty="0">
                <a:solidFill>
                  <a:srgbClr val="000000"/>
                </a:solidFill>
                <a:latin typeface=""/>
              </a:rPr>
              <a:t>Costs for Legal Services</a:t>
            </a:r>
          </a:p>
          <a:p>
            <a:pPr marL="0" lvl="0" indent="0" algn="r">
              <a:spcBef>
                <a:spcPts val="0"/>
              </a:spcBef>
              <a:spcAft>
                <a:spcPts val="1200"/>
              </a:spcAft>
              <a:buNone/>
              <a:defRPr/>
            </a:pPr>
            <a:r>
              <a:rPr lang="en-US" sz="1700" dirty="0">
                <a:solidFill>
                  <a:srgbClr val="000000"/>
                </a:solidFill>
                <a:latin typeface=""/>
              </a:rPr>
              <a:t>25AO:0001 - </a:t>
            </a:r>
            <a:r>
              <a:rPr lang="en-US" sz="1700" i="1" dirty="0">
                <a:solidFill>
                  <a:srgbClr val="000000"/>
                </a:solidFill>
                <a:latin typeface=""/>
              </a:rPr>
              <a:t>Fees Charged by County Attorneys as Lawful Custodians</a:t>
            </a:r>
            <a:endParaRPr kumimoji="0" lang="en-US" b="0" i="1" u="none" strike="noStrike" kern="1200" cap="none" spc="0" normalizeH="0" baseline="0" noProof="0" dirty="0">
              <a:ln>
                <a:noFill/>
              </a:ln>
              <a:solidFill>
                <a:srgbClr val="5E5E5E"/>
              </a:solidFill>
              <a:effectLst/>
              <a:uLnTx/>
              <a:uFillTx/>
              <a:latin typeface=""/>
              <a:ea typeface="+mn-ea"/>
              <a:cs typeface="+mn-cs"/>
            </a:endParaRPr>
          </a:p>
          <a:p>
            <a:pPr>
              <a:spcBef>
                <a:spcPts val="0"/>
              </a:spcBef>
              <a:spcAft>
                <a:spcPts val="1200"/>
              </a:spcAft>
            </a:pPr>
            <a:endParaRPr lang="en-US" dirty="0">
              <a:latin typeface=""/>
            </a:endParaRPr>
          </a:p>
        </p:txBody>
      </p:sp>
    </p:spTree>
    <p:extLst>
      <p:ext uri="{BB962C8B-B14F-4D97-AF65-F5344CB8AC3E}">
        <p14:creationId xmlns:p14="http://schemas.microsoft.com/office/powerpoint/2010/main" val="80362768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287A1-1D5A-B2CD-42A6-E266966AFBCB}"/>
              </a:ext>
            </a:extLst>
          </p:cNvPr>
          <p:cNvSpPr>
            <a:spLocks noGrp="1"/>
          </p:cNvSpPr>
          <p:nvPr>
            <p:ph type="title"/>
          </p:nvPr>
        </p:nvSpPr>
        <p:spPr/>
        <p:txBody>
          <a:bodyPr/>
          <a:lstStyle/>
          <a:p>
            <a:r>
              <a:rPr lang="en-US" dirty="0">
                <a:latin typeface="Arial" panose="020B0604020202020204" pitchFamily="34" charset="0"/>
              </a:rPr>
              <a:t>Best practice	</a:t>
            </a:r>
          </a:p>
        </p:txBody>
      </p:sp>
      <p:sp>
        <p:nvSpPr>
          <p:cNvPr id="3" name="Content Placeholder 2">
            <a:extLst>
              <a:ext uri="{FF2B5EF4-FFF2-40B4-BE49-F238E27FC236}">
                <a16:creationId xmlns:a16="http://schemas.microsoft.com/office/drawing/2014/main" id="{46CD5435-91D1-50AC-8DAA-1A578747964A}"/>
              </a:ext>
            </a:extLst>
          </p:cNvPr>
          <p:cNvSpPr>
            <a:spLocks noGrp="1"/>
          </p:cNvSpPr>
          <p:nvPr>
            <p:ph idx="1"/>
          </p:nvPr>
        </p:nvSpPr>
        <p:spPr/>
        <p:txBody>
          <a:bodyPr>
            <a:normAutofit/>
          </a:bodyPr>
          <a:lstStyle/>
          <a:p>
            <a:pPr marL="457200" indent="-457200">
              <a:buClrTx/>
              <a:buFont typeface="+mj-lt"/>
              <a:buAutoNum type="arabicPeriod"/>
            </a:pPr>
            <a:r>
              <a:rPr lang="en-US" spc="0" dirty="0">
                <a:solidFill>
                  <a:srgbClr val="000000"/>
                </a:solidFill>
                <a:latin typeface="Arial" panose="020B0604020202020204" pitchFamily="34" charset="0"/>
              </a:rPr>
              <a:t>Have a Chapter 22 fee policy in place in advance.</a:t>
            </a:r>
          </a:p>
          <a:p>
            <a:pPr marL="457200" indent="-457200">
              <a:buClrTx/>
              <a:buFont typeface="+mj-lt"/>
              <a:buAutoNum type="arabicPeriod"/>
            </a:pPr>
            <a:r>
              <a:rPr lang="en-US" spc="0" dirty="0">
                <a:solidFill>
                  <a:srgbClr val="000000"/>
                </a:solidFill>
                <a:latin typeface="Arial" panose="020B0604020202020204" pitchFamily="34" charset="0"/>
              </a:rPr>
              <a:t>Provide a fee estimate for a request before beginning production.</a:t>
            </a:r>
          </a:p>
          <a:p>
            <a:pPr marL="457200" indent="-457200">
              <a:buClrTx/>
              <a:buFont typeface="+mj-lt"/>
              <a:buAutoNum type="arabicPeriod"/>
            </a:pPr>
            <a:r>
              <a:rPr lang="en-US" spc="0" dirty="0">
                <a:solidFill>
                  <a:srgbClr val="000000"/>
                </a:solidFill>
                <a:latin typeface="Arial" panose="020B0604020202020204" pitchFamily="34" charset="0"/>
              </a:rPr>
              <a:t>If the fee is too high for a requestor, discuss narrowing the request or starting with priority records to create access to records to the extent possible.</a:t>
            </a:r>
          </a:p>
        </p:txBody>
      </p:sp>
    </p:spTree>
    <p:extLst>
      <p:ext uri="{BB962C8B-B14F-4D97-AF65-F5344CB8AC3E}">
        <p14:creationId xmlns:p14="http://schemas.microsoft.com/office/powerpoint/2010/main" val="170391071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noAutofit/>
          </a:bodyPr>
          <a:lstStyle/>
          <a:p>
            <a:r>
              <a:rPr lang="en-US" dirty="0">
                <a:latin typeface="Arial" panose="020B0604020202020204" pitchFamily="34" charset="0"/>
              </a:rPr>
              <a:t>What Exemptions exist for confidential public records?</a:t>
            </a:r>
          </a:p>
        </p:txBody>
      </p:sp>
    </p:spTree>
    <p:extLst>
      <p:ext uri="{BB962C8B-B14F-4D97-AF65-F5344CB8AC3E}">
        <p14:creationId xmlns:p14="http://schemas.microsoft.com/office/powerpoint/2010/main" val="1191773583"/>
      </p:ext>
    </p:extLst>
  </p:cSld>
  <p:clrMapOvr>
    <a:masterClrMapping/>
  </p:clrMapOvr>
  <p:transition>
    <p:fade thruBlk="1"/>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latin typeface="Arial" panose="020B0604020202020204" pitchFamily="34" charset="0"/>
              </a:rPr>
              <a:t>Common Confidential Record exemptions</a:t>
            </a:r>
            <a:endParaRPr lang="en-US" sz="3000" dirty="0">
              <a:solidFill>
                <a:srgbClr val="5194BA"/>
              </a:solidFill>
              <a:latin typeface="Arial" panose="020B0604020202020204" pitchFamily="34" charset="0"/>
            </a:endParaRPr>
          </a:p>
        </p:txBody>
      </p:sp>
      <p:sp>
        <p:nvSpPr>
          <p:cNvPr id="4" name="Content Placeholder 3">
            <a:extLst>
              <a:ext uri="{FF2B5EF4-FFF2-40B4-BE49-F238E27FC236}">
                <a16:creationId xmlns:a16="http://schemas.microsoft.com/office/drawing/2014/main" id="{79E9EEF9-55EA-855C-90E4-F1562361024A}"/>
              </a:ext>
            </a:extLst>
          </p:cNvPr>
          <p:cNvSpPr>
            <a:spLocks noGrp="1"/>
          </p:cNvSpPr>
          <p:nvPr>
            <p:ph idx="1"/>
          </p:nvPr>
        </p:nvSpPr>
        <p:spPr/>
        <p:txBody>
          <a:bodyPr>
            <a:normAutofit fontScale="92500" lnSpcReduction="10000"/>
          </a:bodyPr>
          <a:lstStyle/>
          <a:p>
            <a:pPr>
              <a:spcBef>
                <a:spcPts val="0"/>
              </a:spcBef>
              <a:spcAft>
                <a:spcPts val="1200"/>
              </a:spcAft>
              <a:buClrTx/>
              <a:defRPr/>
            </a:pPr>
            <a:r>
              <a:rPr kumimoji="0" lang="en-US" sz="220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Chapter 22.7 </a:t>
            </a:r>
            <a:r>
              <a:rPr lang="en-US" sz="2200" dirty="0">
                <a:solidFill>
                  <a:srgbClr val="000000"/>
                </a:solidFill>
                <a:latin typeface="Arial" panose="020B0604020202020204" pitchFamily="34" charset="0"/>
              </a:rPr>
              <a:t>has </a:t>
            </a:r>
            <a:r>
              <a:rPr kumimoji="0" lang="en-US" sz="220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 list of 75+ (and growing) types of records that are confidential (exceptions) under the open records law</a:t>
            </a:r>
            <a:r>
              <a:rPr lang="en-US" sz="2200" dirty="0">
                <a:solidFill>
                  <a:srgbClr val="000000"/>
                </a:solidFill>
                <a:latin typeface="Arial" panose="020B0604020202020204" pitchFamily="34" charset="0"/>
              </a:rPr>
              <a:t>!</a:t>
            </a:r>
          </a:p>
          <a:p>
            <a:pPr>
              <a:spcBef>
                <a:spcPts val="0"/>
              </a:spcBef>
              <a:spcAft>
                <a:spcPts val="1200"/>
              </a:spcAft>
              <a:buClrTx/>
              <a:defRPr/>
            </a:pPr>
            <a:r>
              <a:rPr lang="en-US" sz="2200" dirty="0">
                <a:solidFill>
                  <a:srgbClr val="000000"/>
                </a:solidFill>
                <a:latin typeface="Arial" panose="020B0604020202020204" pitchFamily="34" charset="0"/>
              </a:rPr>
              <a:t>The most commonly utilized exemptions include:</a:t>
            </a:r>
          </a:p>
          <a:p>
            <a:pPr lvl="1">
              <a:spcBef>
                <a:spcPts val="0"/>
              </a:spcBef>
              <a:spcAft>
                <a:spcPts val="1200"/>
              </a:spcAft>
              <a:buClrTx/>
              <a:defRPr/>
            </a:pPr>
            <a:r>
              <a:rPr lang="en-US" sz="2000" dirty="0">
                <a:solidFill>
                  <a:srgbClr val="000000"/>
                </a:solidFill>
                <a:latin typeface="Arial" panose="020B0604020202020204" pitchFamily="34" charset="0"/>
              </a:rPr>
              <a:t>Personal student information in school records (22.7(1))</a:t>
            </a:r>
          </a:p>
          <a:p>
            <a:pPr lvl="1">
              <a:spcBef>
                <a:spcPts val="0"/>
              </a:spcBef>
              <a:spcAft>
                <a:spcPts val="1200"/>
              </a:spcAft>
              <a:buClrTx/>
              <a:defRPr/>
            </a:pPr>
            <a:r>
              <a:rPr lang="en-US" sz="2000" dirty="0">
                <a:solidFill>
                  <a:srgbClr val="000000"/>
                </a:solidFill>
                <a:latin typeface="Arial" panose="020B0604020202020204" pitchFamily="34" charset="0"/>
              </a:rPr>
              <a:t>Medical records (22.7(2))</a:t>
            </a:r>
          </a:p>
          <a:p>
            <a:pPr lvl="1">
              <a:spcBef>
                <a:spcPts val="0"/>
              </a:spcBef>
              <a:spcAft>
                <a:spcPts val="1200"/>
              </a:spcAft>
              <a:buClrTx/>
              <a:defRPr/>
            </a:pPr>
            <a:r>
              <a:rPr lang="en-US" sz="2000" dirty="0">
                <a:solidFill>
                  <a:srgbClr val="000000"/>
                </a:solidFill>
                <a:latin typeface="Arial" panose="020B0604020202020204" pitchFamily="34" charset="0"/>
              </a:rPr>
              <a:t>Trade secrets protected by law (22.7(3), defined in Chapter 550)</a:t>
            </a:r>
          </a:p>
          <a:p>
            <a:pPr lvl="1">
              <a:spcBef>
                <a:spcPts val="0"/>
              </a:spcBef>
              <a:spcAft>
                <a:spcPts val="1200"/>
              </a:spcAft>
              <a:buClrTx/>
              <a:defRPr/>
            </a:pPr>
            <a:r>
              <a:rPr lang="en-US" sz="2000" dirty="0">
                <a:solidFill>
                  <a:srgbClr val="000000"/>
                </a:solidFill>
                <a:latin typeface="Arial" panose="020B0604020202020204" pitchFamily="34" charset="0"/>
              </a:rPr>
              <a:t>Attorney work product related to litigation or any claim made by or against a public body (22.7(4))</a:t>
            </a:r>
          </a:p>
          <a:p>
            <a:pPr lvl="2">
              <a:spcBef>
                <a:spcPts val="0"/>
              </a:spcBef>
              <a:spcAft>
                <a:spcPts val="1200"/>
              </a:spcAft>
              <a:buClrTx/>
              <a:defRPr/>
            </a:pPr>
            <a:r>
              <a:rPr lang="en-US" sz="1800" dirty="0">
                <a:solidFill>
                  <a:srgbClr val="000000"/>
                </a:solidFill>
                <a:latin typeface="Arial" panose="020B0604020202020204" pitchFamily="34" charset="0"/>
              </a:rPr>
              <a:t>*The Iowa Supreme Court has also recognized confidentiality from attorney-client privilege, despite its absence in Chapter 22</a:t>
            </a:r>
          </a:p>
          <a:p>
            <a:pPr lvl="1">
              <a:spcBef>
                <a:spcPts val="0"/>
              </a:spcBef>
              <a:spcAft>
                <a:spcPts val="1200"/>
              </a:spcAft>
              <a:buClrTx/>
              <a:defRPr/>
            </a:pPr>
            <a:r>
              <a:rPr lang="en-US" sz="2000" dirty="0">
                <a:solidFill>
                  <a:srgbClr val="000000"/>
                </a:solidFill>
                <a:latin typeface="Arial" panose="020B0604020202020204" pitchFamily="34" charset="0"/>
              </a:rPr>
              <a:t>Appraisal information for the sale or purchase of property for public purposes </a:t>
            </a:r>
            <a:r>
              <a:rPr lang="en-US" sz="2000" u="sng" dirty="0">
                <a:solidFill>
                  <a:srgbClr val="000000"/>
                </a:solidFill>
                <a:latin typeface="Arial" panose="020B0604020202020204" pitchFamily="34" charset="0"/>
              </a:rPr>
              <a:t>prior to execution or submission of appraisal</a:t>
            </a:r>
            <a:r>
              <a:rPr lang="en-US" sz="2000" dirty="0">
                <a:solidFill>
                  <a:srgbClr val="000000"/>
                </a:solidFill>
                <a:latin typeface="Arial" panose="020B0604020202020204" pitchFamily="34" charset="0"/>
              </a:rPr>
              <a:t> (22.7(7))</a:t>
            </a:r>
          </a:p>
          <a:p>
            <a:pPr>
              <a:spcBef>
                <a:spcPts val="0"/>
              </a:spcBef>
              <a:spcAft>
                <a:spcPts val="1200"/>
              </a:spcAft>
            </a:pPr>
            <a:endParaRPr lang="en-US" dirty="0">
              <a:latin typeface="Arial" panose="020B0604020202020204" pitchFamily="34" charset="0"/>
            </a:endParaRPr>
          </a:p>
        </p:txBody>
      </p:sp>
    </p:spTree>
    <p:extLst>
      <p:ext uri="{BB962C8B-B14F-4D97-AF65-F5344CB8AC3E}">
        <p14:creationId xmlns:p14="http://schemas.microsoft.com/office/powerpoint/2010/main" val="4244233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19AD7-9944-415A-A1E9-3A75ED5E5184}"/>
              </a:ext>
            </a:extLst>
          </p:cNvPr>
          <p:cNvSpPr>
            <a:spLocks noGrp="1"/>
          </p:cNvSpPr>
          <p:nvPr>
            <p:ph type="title"/>
          </p:nvPr>
        </p:nvSpPr>
        <p:spPr/>
        <p:txBody>
          <a:bodyPr>
            <a:normAutofit/>
          </a:bodyPr>
          <a:lstStyle/>
          <a:p>
            <a:r>
              <a:rPr lang="en-US" sz="4200" dirty="0">
                <a:latin typeface="Arial" panose="020B0604020202020204" pitchFamily="34" charset="0"/>
              </a:rPr>
              <a:t>IPIB STAFF</a:t>
            </a:r>
          </a:p>
        </p:txBody>
      </p:sp>
      <p:sp>
        <p:nvSpPr>
          <p:cNvPr id="3" name="Content Placeholder 2">
            <a:extLst>
              <a:ext uri="{FF2B5EF4-FFF2-40B4-BE49-F238E27FC236}">
                <a16:creationId xmlns:a16="http://schemas.microsoft.com/office/drawing/2014/main" id="{C85F0E52-688C-B644-5CA8-D76F884C65F0}"/>
              </a:ext>
            </a:extLst>
          </p:cNvPr>
          <p:cNvSpPr>
            <a:spLocks noGrp="1"/>
          </p:cNvSpPr>
          <p:nvPr>
            <p:ph idx="1"/>
          </p:nvPr>
        </p:nvSpPr>
        <p:spPr/>
        <p:txBody>
          <a:bodyPr/>
          <a:lstStyle/>
          <a:p>
            <a:pPr marL="0" marR="0" lvl="0" indent="0" algn="just" defTabSz="4572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
                <a:ea typeface="+mn-ea"/>
                <a:cs typeface="+mn-cs"/>
              </a:rPr>
              <a:t>Charlotte Miller				</a:t>
            </a:r>
          </a:p>
          <a:p>
            <a:pPr marL="0" marR="0" lvl="0" indent="0" algn="just" defTabSz="457200" rtl="0" eaLnBrk="1" fontAlgn="auto" latinLnBrk="0" hangingPunct="1">
              <a:lnSpc>
                <a:spcPct val="100000"/>
              </a:lnSpc>
              <a:spcBef>
                <a:spcPts val="0"/>
              </a:spcBef>
              <a:spcAft>
                <a:spcPts val="600"/>
              </a:spcAft>
              <a:buClrTx/>
              <a:buSzTx/>
              <a:buFontTx/>
              <a:buNone/>
              <a:tabLst/>
              <a:defRPr/>
            </a:pPr>
            <a:r>
              <a:rPr kumimoji="0" lang="en-US" sz="1800" b="0" i="0" strike="noStrike" kern="1200" cap="none" spc="0" normalizeH="0" baseline="0" noProof="0" dirty="0">
                <a:ln>
                  <a:noFill/>
                </a:ln>
                <a:solidFill>
                  <a:prstClr val="black"/>
                </a:solidFill>
                <a:effectLst/>
                <a:uLnTx/>
                <a:uFillTx/>
                <a:latin typeface=""/>
                <a:ea typeface="+mn-ea"/>
                <a:cs typeface="+mn-cs"/>
              </a:rPr>
              <a:t>Executive Director			</a:t>
            </a:r>
          </a:p>
          <a:p>
            <a:pPr marL="0" marR="0" lvl="0" indent="0" algn="just" defTabSz="457200" rtl="0" eaLnBrk="1" fontAlgn="auto" latinLnBrk="0" hangingPunct="1">
              <a:lnSpc>
                <a:spcPct val="100000"/>
              </a:lnSpc>
              <a:spcBef>
                <a:spcPts val="0"/>
              </a:spcBef>
              <a:spcAft>
                <a:spcPts val="600"/>
              </a:spcAft>
              <a:buClrTx/>
              <a:buSzTx/>
              <a:buFontTx/>
              <a:buNone/>
              <a:tabLst/>
              <a:defRPr/>
            </a:pPr>
            <a:r>
              <a:rPr kumimoji="0" lang="en-US" sz="1800" b="0" i="0" strike="noStrike" kern="1200" cap="none" spc="0" normalizeH="0" baseline="0" noProof="0" dirty="0">
                <a:ln>
                  <a:noFill/>
                </a:ln>
                <a:solidFill>
                  <a:prstClr val="black"/>
                </a:solidFill>
                <a:effectLst/>
                <a:uLnTx/>
                <a:uFillTx/>
                <a:latin typeface=""/>
                <a:ea typeface="+mn-ea"/>
                <a:cs typeface="+mn-cs"/>
              </a:rPr>
              <a:t>Charlotte.Miller@iowa.gov</a:t>
            </a:r>
            <a:r>
              <a:rPr kumimoji="0" lang="en-US" sz="2000" b="0" i="0" strike="noStrike" kern="1200" cap="none" spc="0" normalizeH="0" baseline="0" noProof="0" dirty="0">
                <a:ln>
                  <a:noFill/>
                </a:ln>
                <a:solidFill>
                  <a:prstClr val="black"/>
                </a:solidFill>
                <a:effectLst/>
                <a:uLnTx/>
                <a:uFillTx/>
                <a:latin typeface=""/>
                <a:ea typeface="+mn-ea"/>
                <a:cs typeface="+mn-cs"/>
              </a:rPr>
              <a:t>	</a:t>
            </a:r>
            <a:r>
              <a:rPr kumimoji="0" lang="en-US" sz="2000" b="0" i="0" u="none" strike="noStrike" kern="1200" cap="none" spc="0" normalizeH="0" baseline="0" noProof="0" dirty="0">
                <a:ln>
                  <a:noFill/>
                </a:ln>
                <a:solidFill>
                  <a:srgbClr val="000000"/>
                </a:solidFill>
                <a:effectLst/>
                <a:uLnTx/>
                <a:uFillTx/>
                <a:latin typeface=""/>
                <a:ea typeface="+mn-ea"/>
                <a:cs typeface="+mn-cs"/>
              </a:rPr>
              <a:t>	</a:t>
            </a:r>
            <a:endParaRPr kumimoji="0" lang="en-US" sz="2000" b="0" i="0" u="sng" strike="noStrike" kern="1200" cap="none" spc="0" normalizeH="0" baseline="0" noProof="0" dirty="0">
              <a:ln>
                <a:noFill/>
              </a:ln>
              <a:solidFill>
                <a:prstClr val="black"/>
              </a:solidFill>
              <a:effectLst/>
              <a:uLnTx/>
              <a:uFillTx/>
              <a:latin typeface=""/>
              <a:ea typeface="+mn-ea"/>
              <a:cs typeface="+mn-cs"/>
            </a:endParaRPr>
          </a:p>
          <a:p>
            <a:pPr marL="0" lvl="0" indent="0" algn="just" defTabSz="457200">
              <a:lnSpc>
                <a:spcPct val="100000"/>
              </a:lnSpc>
              <a:spcBef>
                <a:spcPts val="0"/>
              </a:spcBef>
              <a:spcAft>
                <a:spcPts val="600"/>
              </a:spcAft>
              <a:buClrTx/>
              <a:buSzTx/>
              <a:buNone/>
              <a:defRPr/>
            </a:pPr>
            <a:endParaRPr lang="en-US" spc="0" dirty="0">
              <a:solidFill>
                <a:prstClr val="black"/>
              </a:solidFill>
              <a:latin typeface=""/>
            </a:endParaRPr>
          </a:p>
          <a:p>
            <a:pPr marL="0" lvl="0" indent="0" algn="just" defTabSz="457200">
              <a:lnSpc>
                <a:spcPct val="100000"/>
              </a:lnSpc>
              <a:spcBef>
                <a:spcPts val="0"/>
              </a:spcBef>
              <a:spcAft>
                <a:spcPts val="600"/>
              </a:spcAft>
              <a:buClrTx/>
              <a:buSzTx/>
              <a:buNone/>
              <a:defRPr/>
            </a:pPr>
            <a:r>
              <a:rPr lang="en-US" spc="0" dirty="0">
                <a:solidFill>
                  <a:prstClr val="black"/>
                </a:solidFill>
                <a:latin typeface=""/>
              </a:rPr>
              <a:t>Charissa Flege</a:t>
            </a:r>
          </a:p>
          <a:p>
            <a:pPr marL="0" lvl="0" indent="0" algn="just" defTabSz="457200">
              <a:lnSpc>
                <a:spcPct val="100000"/>
              </a:lnSpc>
              <a:spcBef>
                <a:spcPts val="0"/>
              </a:spcBef>
              <a:spcAft>
                <a:spcPts val="600"/>
              </a:spcAft>
              <a:buClrTx/>
              <a:buSzTx/>
              <a:buNone/>
              <a:defRPr/>
            </a:pPr>
            <a:r>
              <a:rPr lang="en-US" sz="1800" spc="0" dirty="0">
                <a:solidFill>
                  <a:prstClr val="black"/>
                </a:solidFill>
                <a:latin typeface=""/>
              </a:rPr>
              <a:t>Deputy Director</a:t>
            </a:r>
          </a:p>
          <a:p>
            <a:pPr marL="0" lvl="0" indent="0" algn="just" defTabSz="457200">
              <a:lnSpc>
                <a:spcPct val="100000"/>
              </a:lnSpc>
              <a:spcBef>
                <a:spcPts val="0"/>
              </a:spcBef>
              <a:spcAft>
                <a:spcPts val="600"/>
              </a:spcAft>
              <a:buClrTx/>
              <a:buSzTx/>
              <a:buNone/>
              <a:defRPr/>
            </a:pPr>
            <a:r>
              <a:rPr lang="en-US" sz="1800" spc="0" dirty="0">
                <a:solidFill>
                  <a:prstClr val="black"/>
                </a:solidFill>
                <a:latin typeface=""/>
              </a:rPr>
              <a:t>Charissa.Flege@iowa.gov</a:t>
            </a:r>
          </a:p>
          <a:p>
            <a:pPr marL="0" lvl="0" indent="0" algn="just" defTabSz="457200">
              <a:lnSpc>
                <a:spcPct val="100000"/>
              </a:lnSpc>
              <a:spcBef>
                <a:spcPts val="0"/>
              </a:spcBef>
              <a:spcAft>
                <a:spcPts val="600"/>
              </a:spcAft>
              <a:buClrTx/>
              <a:buSzTx/>
              <a:buNone/>
              <a:defRPr/>
            </a:pPr>
            <a:br>
              <a:rPr lang="en-US" spc="0" dirty="0">
                <a:solidFill>
                  <a:prstClr val="black"/>
                </a:solidFill>
                <a:latin typeface=""/>
              </a:rPr>
            </a:br>
            <a:endParaRPr lang="en-US" sz="1800" dirty="0">
              <a:latin typeface=""/>
            </a:endParaRPr>
          </a:p>
        </p:txBody>
      </p:sp>
    </p:spTree>
    <p:extLst>
      <p:ext uri="{BB962C8B-B14F-4D97-AF65-F5344CB8AC3E}">
        <p14:creationId xmlns:p14="http://schemas.microsoft.com/office/powerpoint/2010/main" val="363043253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latin typeface="Arial" panose="020B0604020202020204" pitchFamily="34" charset="0"/>
              </a:rPr>
              <a:t>Common Confidential Record exemptions, cont.</a:t>
            </a:r>
            <a:endParaRPr lang="en-US" sz="3000" dirty="0">
              <a:solidFill>
                <a:srgbClr val="5194BA"/>
              </a:solidFill>
              <a:latin typeface="Arial" panose="020B0604020202020204" pitchFamily="34" charset="0"/>
            </a:endParaRPr>
          </a:p>
        </p:txBody>
      </p:sp>
      <p:sp>
        <p:nvSpPr>
          <p:cNvPr id="4" name="Content Placeholder 3">
            <a:extLst>
              <a:ext uri="{FF2B5EF4-FFF2-40B4-BE49-F238E27FC236}">
                <a16:creationId xmlns:a16="http://schemas.microsoft.com/office/drawing/2014/main" id="{94B1C3B9-E0D2-D659-7777-0127AFA0524B}"/>
              </a:ext>
            </a:extLst>
          </p:cNvPr>
          <p:cNvSpPr>
            <a:spLocks noGrp="1"/>
          </p:cNvSpPr>
          <p:nvPr>
            <p:ph idx="1"/>
          </p:nvPr>
        </p:nvSpPr>
        <p:spPr/>
        <p:txBody>
          <a:bodyPr>
            <a:noAutofit/>
          </a:bodyPr>
          <a:lstStyle/>
          <a:p>
            <a:pPr lvl="1">
              <a:lnSpc>
                <a:spcPct val="80000"/>
              </a:lnSpc>
              <a:spcBef>
                <a:spcPts val="0"/>
              </a:spcBef>
              <a:spcAft>
                <a:spcPts val="1200"/>
              </a:spcAft>
              <a:buClrTx/>
              <a:defRPr/>
            </a:pP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Criminal identification files of law enforcement agencies (22.7(9))</a:t>
            </a:r>
          </a:p>
          <a:p>
            <a:pPr lvl="1">
              <a:lnSpc>
                <a:spcPct val="80000"/>
              </a:lnSpc>
              <a:spcBef>
                <a:spcPts val="0"/>
              </a:spcBef>
              <a:spcAft>
                <a:spcPts val="1200"/>
              </a:spcAft>
              <a:buClrTx/>
              <a:defRPr/>
            </a:pP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Library records which could be used to identify a patron (22.7(13))</a:t>
            </a:r>
          </a:p>
          <a:p>
            <a:pPr lvl="1">
              <a:lnSpc>
                <a:spcPct val="80000"/>
              </a:lnSpc>
              <a:spcBef>
                <a:spcPts val="0"/>
              </a:spcBef>
              <a:spcAft>
                <a:spcPts val="1200"/>
              </a:spcAft>
              <a:buClrTx/>
              <a:defRPr/>
            </a:pP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Examinations, including cognitive examinations of law enforcement, if disclosure would interfere with their purposes (22.7(19))</a:t>
            </a:r>
          </a:p>
          <a:p>
            <a:pPr lvl="1">
              <a:lnSpc>
                <a:spcPct val="80000"/>
              </a:lnSpc>
              <a:spcBef>
                <a:spcPts val="0"/>
              </a:spcBef>
              <a:spcAft>
                <a:spcPts val="1200"/>
              </a:spcAft>
              <a:buClrTx/>
              <a:defRPr/>
            </a:pP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Medical examiner reports, including investigative reports (22.7(40))</a:t>
            </a:r>
          </a:p>
          <a:p>
            <a:pPr lvl="1">
              <a:lnSpc>
                <a:spcPct val="80000"/>
              </a:lnSpc>
              <a:spcBef>
                <a:spcPts val="0"/>
              </a:spcBef>
              <a:spcAft>
                <a:spcPts val="1200"/>
              </a:spcAft>
              <a:buClrTx/>
              <a:defRPr/>
            </a:pP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Security information related to the protection of life or property (22.7(50))</a:t>
            </a:r>
          </a:p>
          <a:p>
            <a:pPr lvl="1">
              <a:lnSpc>
                <a:spcPct val="80000"/>
              </a:lnSpc>
              <a:spcBef>
                <a:spcPts val="0"/>
              </a:spcBef>
              <a:spcAft>
                <a:spcPts val="1200"/>
              </a:spcAft>
              <a:buClrTx/>
              <a:defRPr/>
            </a:pP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Intelligence data on criminal activity (22.7(55))</a:t>
            </a:r>
          </a:p>
          <a:p>
            <a:pPr lvl="1">
              <a:lnSpc>
                <a:spcPct val="80000"/>
              </a:lnSpc>
              <a:spcBef>
                <a:spcPts val="0"/>
              </a:spcBef>
              <a:spcAft>
                <a:spcPts val="1200"/>
              </a:spcAft>
              <a:buClrTx/>
              <a:defRPr/>
            </a:pP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Information in a record which would permit a governmental body to hold a Section 21.5 closed session, until final action is taken (22.7(60))</a:t>
            </a:r>
          </a:p>
          <a:p>
            <a:pPr marL="342900" marR="0" lvl="0" indent="-342900" algn="l" defTabSz="914400" rtl="0" eaLnBrk="1" fontAlgn="auto" latinLnBrk="0" hangingPunct="1">
              <a:lnSpc>
                <a:spcPct val="80000"/>
              </a:lnSpc>
              <a:spcBef>
                <a:spcPts val="0"/>
              </a:spcBef>
              <a:spcAft>
                <a:spcPts val="1200"/>
              </a:spcAft>
              <a:buClr>
                <a:srgbClr val="418AB3"/>
              </a:buClr>
              <a:buSzTx/>
              <a:buFont typeface="Arial" panose="020B0604020202020204" pitchFamily="34" charset="0"/>
              <a:buChar char="•"/>
              <a:tabLst/>
              <a:defRPr/>
            </a:pPr>
            <a:endPar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80000"/>
              </a:lnSpc>
              <a:spcBef>
                <a:spcPts val="0"/>
              </a:spcBef>
              <a:spcAft>
                <a:spcPts val="1200"/>
              </a:spcAft>
              <a:buClr>
                <a:srgbClr val="418AB3"/>
              </a:buClr>
              <a:buSzTx/>
              <a:buNone/>
              <a:tabLst/>
              <a:defRPr/>
            </a:pP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*Additional laws may also contain provisions establishing confidentiality.</a:t>
            </a:r>
          </a:p>
          <a:p>
            <a:pPr marL="0" marR="0" lvl="0" indent="0" algn="l" defTabSz="914400" rtl="0" eaLnBrk="1" fontAlgn="auto" latinLnBrk="0" hangingPunct="1">
              <a:lnSpc>
                <a:spcPct val="80000"/>
              </a:lnSpc>
              <a:spcBef>
                <a:spcPts val="0"/>
              </a:spcBef>
              <a:spcAft>
                <a:spcPts val="1200"/>
              </a:spcAft>
              <a:buClr>
                <a:srgbClr val="418AB3"/>
              </a:buClr>
              <a:buSzTx/>
              <a:buNone/>
              <a:tabLst/>
              <a:defRPr/>
            </a:pP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*Some of these exemptions may have exceptions or special rules! </a:t>
            </a:r>
          </a:p>
        </p:txBody>
      </p:sp>
    </p:spTree>
    <p:extLst>
      <p:ext uri="{BB962C8B-B14F-4D97-AF65-F5344CB8AC3E}">
        <p14:creationId xmlns:p14="http://schemas.microsoft.com/office/powerpoint/2010/main" val="85908731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latin typeface="Arial" panose="020B0604020202020204" pitchFamily="34" charset="0"/>
              </a:rPr>
              <a:t>Confidential Personnel Records </a:t>
            </a:r>
            <a:endParaRPr lang="en-US" sz="3000" dirty="0">
              <a:solidFill>
                <a:srgbClr val="5194BA"/>
              </a:solidFill>
              <a:latin typeface="Arial" panose="020B0604020202020204" pitchFamily="34" charset="0"/>
            </a:endParaRPr>
          </a:p>
        </p:txBody>
      </p:sp>
      <p:sp>
        <p:nvSpPr>
          <p:cNvPr id="7" name="Content Placeholder 6">
            <a:extLst>
              <a:ext uri="{FF2B5EF4-FFF2-40B4-BE49-F238E27FC236}">
                <a16:creationId xmlns:a16="http://schemas.microsoft.com/office/drawing/2014/main" id="{A74A7B52-DF68-6E08-E6E2-145F535CC50A}"/>
              </a:ext>
            </a:extLst>
          </p:cNvPr>
          <p:cNvSpPr>
            <a:spLocks noGrp="1"/>
          </p:cNvSpPr>
          <p:nvPr>
            <p:ph idx="1"/>
          </p:nvPr>
        </p:nvSpPr>
        <p:spPr/>
        <p:txBody>
          <a:bodyPr>
            <a:normAutofit fontScale="92500" lnSpcReduction="10000"/>
          </a:bodyPr>
          <a:lstStyle/>
          <a:p>
            <a:pPr>
              <a:spcBef>
                <a:spcPts val="0"/>
              </a:spcBef>
              <a:spcAft>
                <a:spcPts val="1200"/>
              </a:spcAft>
              <a:buClrTx/>
              <a:defRPr/>
            </a:pPr>
            <a:r>
              <a:rPr lang="en-US" sz="2200" dirty="0">
                <a:solidFill>
                  <a:srgbClr val="000000"/>
                </a:solidFill>
                <a:latin typeface=""/>
              </a:rPr>
              <a:t>Personal information in confidential personnel records of government bodies relating to identified or identifiable individuals who are officials, officers, or employees of the government bodies is confidential.</a:t>
            </a:r>
          </a:p>
          <a:p>
            <a:pPr>
              <a:spcBef>
                <a:spcPts val="0"/>
              </a:spcBef>
              <a:spcAft>
                <a:spcPts val="1200"/>
              </a:spcAft>
              <a:buClrTx/>
              <a:defRPr/>
            </a:pPr>
            <a:r>
              <a:rPr lang="en-US" sz="2200" dirty="0">
                <a:solidFill>
                  <a:srgbClr val="000000"/>
                </a:solidFill>
                <a:latin typeface=""/>
              </a:rPr>
              <a:t>EXCEPT The following information in personnel records is public:</a:t>
            </a:r>
          </a:p>
          <a:p>
            <a:pPr lvl="1">
              <a:spcBef>
                <a:spcPts val="0"/>
              </a:spcBef>
              <a:spcAft>
                <a:spcPts val="1200"/>
              </a:spcAft>
              <a:buClrTx/>
              <a:defRPr/>
            </a:pPr>
            <a:r>
              <a:rPr lang="en-US" sz="2000" dirty="0">
                <a:solidFill>
                  <a:srgbClr val="000000"/>
                </a:solidFill>
                <a:latin typeface=""/>
              </a:rPr>
              <a:t>employee’s name</a:t>
            </a:r>
          </a:p>
          <a:p>
            <a:pPr lvl="1">
              <a:spcBef>
                <a:spcPts val="0"/>
              </a:spcBef>
              <a:spcAft>
                <a:spcPts val="1200"/>
              </a:spcAft>
              <a:buClrTx/>
              <a:defRPr/>
            </a:pPr>
            <a:r>
              <a:rPr lang="en-US" sz="2000" dirty="0">
                <a:solidFill>
                  <a:srgbClr val="000000"/>
                </a:solidFill>
                <a:latin typeface=""/>
              </a:rPr>
              <a:t>compensation employment dates and positions held</a:t>
            </a:r>
          </a:p>
          <a:p>
            <a:pPr lvl="1">
              <a:spcBef>
                <a:spcPts val="0"/>
              </a:spcBef>
              <a:spcAft>
                <a:spcPts val="1200"/>
              </a:spcAft>
              <a:buClrTx/>
              <a:defRPr/>
            </a:pPr>
            <a:r>
              <a:rPr lang="en-US" sz="2000" dirty="0">
                <a:solidFill>
                  <a:srgbClr val="000000"/>
                </a:solidFill>
                <a:latin typeface=""/>
              </a:rPr>
              <a:t>educational background </a:t>
            </a:r>
          </a:p>
          <a:p>
            <a:pPr lvl="1">
              <a:spcBef>
                <a:spcPts val="0"/>
              </a:spcBef>
              <a:spcAft>
                <a:spcPts val="1200"/>
              </a:spcAft>
              <a:buClrTx/>
              <a:defRPr/>
            </a:pPr>
            <a:r>
              <a:rPr lang="en-US" sz="2000" dirty="0">
                <a:solidFill>
                  <a:srgbClr val="000000"/>
                </a:solidFill>
                <a:latin typeface=""/>
              </a:rPr>
              <a:t>previous employment</a:t>
            </a:r>
          </a:p>
          <a:p>
            <a:pPr lvl="1">
              <a:spcBef>
                <a:spcPts val="0"/>
              </a:spcBef>
              <a:spcAft>
                <a:spcPts val="1200"/>
              </a:spcAft>
              <a:buClrTx/>
              <a:defRPr/>
            </a:pPr>
            <a:r>
              <a:rPr lang="en-US" sz="2000" dirty="0">
                <a:solidFill>
                  <a:srgbClr val="000000"/>
                </a:solidFill>
                <a:latin typeface=""/>
              </a:rPr>
              <a:t>whether the individual resigned in lieu of termination, was discharged, or was demoted as the result of a disciplinary action, and the documented reasons and rational</a:t>
            </a:r>
          </a:p>
          <a:p>
            <a:pPr marL="0" marR="0" lvl="0" indent="0" algn="r" defTabSz="914400" rtl="0" eaLnBrk="1" fontAlgn="auto" latinLnBrk="0" hangingPunct="1">
              <a:lnSpc>
                <a:spcPct val="95000"/>
              </a:lnSpc>
              <a:spcBef>
                <a:spcPts val="0"/>
              </a:spcBef>
              <a:spcAft>
                <a:spcPts val="1200"/>
              </a:spcAft>
              <a:buClr>
                <a:srgbClr val="418AB3"/>
              </a:buClr>
              <a:buSzPct val="80000"/>
              <a:buFont typeface="Arial" pitchFamily="34" charset="0"/>
              <a:buNone/>
              <a:tabLst/>
              <a:defRPr/>
            </a:pPr>
            <a:r>
              <a:rPr kumimoji="0" lang="en-US" sz="1600" b="0" i="0" u="none" strike="noStrike" kern="1200" cap="none" spc="10" normalizeH="0" baseline="0" noProof="0" dirty="0">
                <a:ln>
                  <a:noFill/>
                </a:ln>
                <a:solidFill>
                  <a:srgbClr val="000000"/>
                </a:solidFill>
                <a:effectLst/>
                <a:uLnTx/>
                <a:uFillTx/>
                <a:latin typeface=""/>
                <a:ea typeface="+mn-ea"/>
                <a:cs typeface="+mn-cs"/>
              </a:rPr>
              <a:t>Iowa Code § 22.7(11)</a:t>
            </a:r>
            <a:endParaRPr kumimoji="0" lang="en-US" sz="2000" b="0" i="0" u="none" strike="noStrike" kern="1200" cap="none" spc="0" normalizeH="0" baseline="0" noProof="0" dirty="0">
              <a:ln>
                <a:noFill/>
              </a:ln>
              <a:solidFill>
                <a:srgbClr val="000000"/>
              </a:solidFill>
              <a:effectLst/>
              <a:uLnTx/>
              <a:uFillTx/>
              <a:latin typeface=""/>
              <a:ea typeface="+mn-ea"/>
              <a:cs typeface="+mn-cs"/>
            </a:endParaRPr>
          </a:p>
          <a:p>
            <a:pPr marR="0" lvl="1" indent="0" algn="l" defTabSz="457200" rtl="0" eaLnBrk="1" fontAlgn="auto" latinLnBrk="0" hangingPunct="1">
              <a:lnSpc>
                <a:spcPct val="100000"/>
              </a:lnSpc>
              <a:spcBef>
                <a:spcPts val="0"/>
              </a:spcBef>
              <a:spcAft>
                <a:spcPts val="0"/>
              </a:spcAft>
              <a:buClrTx/>
              <a:buSzTx/>
              <a:buNone/>
              <a:tabLst/>
              <a:defRPr/>
            </a:pPr>
            <a:endParaRPr kumimoji="0" lang="en-US" sz="2100" b="0" i="0" u="none" strike="noStrike" kern="1200" cap="none" spc="0" normalizeH="0" baseline="0" noProof="0" dirty="0">
              <a:ln>
                <a:noFill/>
              </a:ln>
              <a:solidFill>
                <a:srgbClr val="000000"/>
              </a:solidFill>
              <a:effectLst/>
              <a:uLnTx/>
              <a:uFillTx/>
              <a:latin typeface=""/>
              <a:ea typeface="+mn-ea"/>
              <a:cs typeface="+mn-cs"/>
            </a:endParaRPr>
          </a:p>
        </p:txBody>
      </p:sp>
    </p:spTree>
    <p:extLst>
      <p:ext uri="{BB962C8B-B14F-4D97-AF65-F5344CB8AC3E}">
        <p14:creationId xmlns:p14="http://schemas.microsoft.com/office/powerpoint/2010/main" val="183123247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Arial" panose="020B0604020202020204" pitchFamily="34" charset="0"/>
              </a:rPr>
              <a:t>Persons Outside Government</a:t>
            </a:r>
            <a:endParaRPr lang="en-US" dirty="0">
              <a:solidFill>
                <a:srgbClr val="5194BA"/>
              </a:solidFill>
              <a:latin typeface="Arial" panose="020B0604020202020204" pitchFamily="34" charset="0"/>
            </a:endParaRPr>
          </a:p>
        </p:txBody>
      </p:sp>
      <p:sp>
        <p:nvSpPr>
          <p:cNvPr id="4" name="Content Placeholder 3">
            <a:extLst>
              <a:ext uri="{FF2B5EF4-FFF2-40B4-BE49-F238E27FC236}">
                <a16:creationId xmlns:a16="http://schemas.microsoft.com/office/drawing/2014/main" id="{94138C39-CE93-05D8-617C-45EB3CE1ECCE}"/>
              </a:ext>
            </a:extLst>
          </p:cNvPr>
          <p:cNvSpPr>
            <a:spLocks noGrp="1"/>
          </p:cNvSpPr>
          <p:nvPr>
            <p:ph idx="1"/>
          </p:nvPr>
        </p:nvSpPr>
        <p:spPr/>
        <p:txBody>
          <a:bodyPr>
            <a:normAutofit fontScale="92500" lnSpcReduction="10000"/>
          </a:bodyPr>
          <a:lstStyle/>
          <a:p>
            <a:pPr marL="342900" marR="0" lvl="0"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dirty="0">
                <a:solidFill>
                  <a:srgbClr val="000000"/>
                </a:solidFill>
                <a:latin typeface=""/>
              </a:rPr>
              <a:t>Received from a pe</a:t>
            </a:r>
            <a:r>
              <a:rPr kumimoji="0" lang="en-US" b="0" i="0" u="none" strike="noStrike" kern="1200" cap="none" spc="0" normalizeH="0" baseline="0" noProof="0" dirty="0" err="1">
                <a:ln>
                  <a:noFill/>
                </a:ln>
                <a:solidFill>
                  <a:srgbClr val="000000"/>
                </a:solidFill>
                <a:effectLst/>
                <a:uLnTx/>
                <a:uFillTx/>
                <a:latin typeface=""/>
                <a:ea typeface="+mn-ea"/>
                <a:cs typeface="+mn-cs"/>
              </a:rPr>
              <a:t>rson</a:t>
            </a:r>
            <a:r>
              <a:rPr kumimoji="0" lang="en-US" b="0" i="0" u="none" strike="noStrike" kern="1200" cap="none" spc="0" normalizeH="0" baseline="0" noProof="0" dirty="0">
                <a:ln>
                  <a:noFill/>
                </a:ln>
                <a:solidFill>
                  <a:srgbClr val="000000"/>
                </a:solidFill>
                <a:effectLst/>
                <a:uLnTx/>
                <a:uFillTx/>
                <a:latin typeface=""/>
                <a:ea typeface="+mn-ea"/>
                <a:cs typeface="+mn-cs"/>
              </a:rPr>
              <a:t> outside government;</a:t>
            </a:r>
          </a:p>
          <a:p>
            <a:pPr marL="342900" marR="0" lvl="0"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
                <a:ea typeface="+mn-ea"/>
                <a:cs typeface="+mn-cs"/>
              </a:rPr>
              <a:t>Communication not required by law or rule</a:t>
            </a:r>
            <a:r>
              <a:rPr lang="en-US" dirty="0">
                <a:solidFill>
                  <a:srgbClr val="000000"/>
                </a:solidFill>
                <a:latin typeface=""/>
              </a:rPr>
              <a:t> +</a:t>
            </a:r>
            <a:endParaRPr kumimoji="0" lang="en-US" b="0" i="0" u="none" strike="noStrike" kern="1200" cap="none" spc="0" normalizeH="0" baseline="0" noProof="0" dirty="0">
              <a:ln>
                <a:noFill/>
              </a:ln>
              <a:solidFill>
                <a:srgbClr val="000000"/>
              </a:solidFill>
              <a:effectLst/>
              <a:uLnTx/>
              <a:uFillTx/>
              <a:latin typeface=""/>
              <a:ea typeface="+mn-ea"/>
              <a:cs typeface="+mn-cs"/>
            </a:endParaRPr>
          </a:p>
          <a:p>
            <a:pPr marL="342900" marR="0" lvl="0"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dirty="0">
                <a:solidFill>
                  <a:srgbClr val="000000"/>
                </a:solidFill>
                <a:latin typeface=""/>
              </a:rPr>
              <a:t>T</a:t>
            </a:r>
            <a:r>
              <a:rPr kumimoji="0" lang="en-US" b="0" i="0" u="none" strike="noStrike" kern="1200" cap="none" spc="0" normalizeH="0" baseline="0" noProof="0" dirty="0">
                <a:ln>
                  <a:noFill/>
                </a:ln>
                <a:solidFill>
                  <a:srgbClr val="000000"/>
                </a:solidFill>
                <a:effectLst/>
                <a:uLnTx/>
                <a:uFillTx/>
                <a:latin typeface=""/>
                <a:ea typeface="+mn-ea"/>
                <a:cs typeface="+mn-cs"/>
              </a:rPr>
              <a:t>he </a:t>
            </a:r>
            <a:r>
              <a:rPr kumimoji="0" lang="en-US" b="0" i="0" u="sng" strike="noStrike" kern="1200" cap="none" spc="0" normalizeH="0" baseline="0" noProof="0" dirty="0">
                <a:ln>
                  <a:noFill/>
                </a:ln>
                <a:solidFill>
                  <a:srgbClr val="000000"/>
                </a:solidFill>
                <a:effectLst/>
                <a:uLnTx/>
                <a:uFillTx/>
                <a:latin typeface=""/>
                <a:ea typeface="+mn-ea"/>
                <a:cs typeface="+mn-cs"/>
              </a:rPr>
              <a:t>lawful custodian could reasonably determine </a:t>
            </a:r>
            <a:r>
              <a:rPr kumimoji="0" lang="en-US" b="0" i="0" u="none" strike="noStrike" kern="1200" cap="none" spc="0" normalizeH="0" baseline="0" noProof="0" dirty="0">
                <a:ln>
                  <a:noFill/>
                </a:ln>
                <a:solidFill>
                  <a:srgbClr val="000000"/>
                </a:solidFill>
                <a:effectLst/>
                <a:uLnTx/>
                <a:uFillTx/>
                <a:latin typeface=""/>
                <a:ea typeface="+mn-ea"/>
                <a:cs typeface="+mn-cs"/>
              </a:rPr>
              <a:t>that the person would be dissuaded from reporting if the communication is made public.</a:t>
            </a:r>
          </a:p>
          <a:p>
            <a:pPr marL="800100" lvl="1" indent="-342900">
              <a:spcBef>
                <a:spcPts val="0"/>
              </a:spcBef>
              <a:spcAft>
                <a:spcPts val="1200"/>
              </a:spcAft>
              <a:buClrTx/>
              <a:buFont typeface="Arial" panose="020B0604020202020204" pitchFamily="34" charset="0"/>
              <a:buChar char="•"/>
              <a:defRPr/>
            </a:pPr>
            <a:r>
              <a:rPr lang="en-US" sz="2000" dirty="0">
                <a:solidFill>
                  <a:srgbClr val="000000"/>
                </a:solidFill>
                <a:latin typeface=""/>
              </a:rPr>
              <a:t>Information contained in the communication is a public record to the extent that it can be disclosed </a:t>
            </a:r>
            <a:r>
              <a:rPr lang="en-US" sz="2000" i="1" dirty="0">
                <a:solidFill>
                  <a:srgbClr val="000000"/>
                </a:solidFill>
                <a:latin typeface=""/>
              </a:rPr>
              <a:t>without directly or indirectly indicating the identity of the person outside of government.</a:t>
            </a:r>
          </a:p>
          <a:p>
            <a:pPr marL="800100" lvl="1" indent="-342900">
              <a:spcBef>
                <a:spcPts val="0"/>
              </a:spcBef>
              <a:spcAft>
                <a:spcPts val="1200"/>
              </a:spcAft>
              <a:buClrTx/>
              <a:buFont typeface="Arial" panose="020B0604020202020204" pitchFamily="34" charset="0"/>
              <a:buChar char="•"/>
              <a:defRPr/>
            </a:pPr>
            <a:r>
              <a:rPr lang="en-US" sz="2000" dirty="0">
                <a:solidFill>
                  <a:srgbClr val="000000"/>
                </a:solidFill>
                <a:latin typeface=""/>
              </a:rPr>
              <a:t>Information contained in the communication is a public record to the extent that it indicates the date, time, specific location, and immediate facts and circumstances surrounding the occurrence of a crime or other illegal act, except to the extent that its disclosure would plainly and seriously jeopardize a continuing investigation or pose a clear and present danger to the safety of any person.</a:t>
            </a:r>
          </a:p>
          <a:p>
            <a:pPr marL="0" marR="0" lvl="0" indent="0" algn="r" defTabSz="914400" rtl="0" eaLnBrk="1" fontAlgn="auto" latinLnBrk="0" hangingPunct="1">
              <a:lnSpc>
                <a:spcPct val="95000"/>
              </a:lnSpc>
              <a:spcBef>
                <a:spcPts val="0"/>
              </a:spcBef>
              <a:spcAft>
                <a:spcPts val="1200"/>
              </a:spcAft>
              <a:buClr>
                <a:srgbClr val="418AB3"/>
              </a:buClr>
              <a:buSzPct val="80000"/>
              <a:buFont typeface="Arial" pitchFamily="34" charset="0"/>
              <a:buNone/>
              <a:tabLst/>
              <a:defRPr/>
            </a:pPr>
            <a:r>
              <a:rPr kumimoji="0" lang="en-US" sz="1700" b="0" i="0" u="none" strike="noStrike" kern="1200" cap="none" spc="10" normalizeH="0" baseline="0" noProof="0" dirty="0">
                <a:ln>
                  <a:noFill/>
                </a:ln>
                <a:solidFill>
                  <a:srgbClr val="000000"/>
                </a:solidFill>
                <a:effectLst/>
                <a:uLnTx/>
                <a:uFillTx/>
                <a:latin typeface=""/>
                <a:ea typeface="+mn-ea"/>
                <a:cs typeface="+mn-cs"/>
              </a:rPr>
              <a:t>Iowa Code § 22.7(18)</a:t>
            </a:r>
          </a:p>
        </p:txBody>
      </p:sp>
    </p:spTree>
    <p:extLst>
      <p:ext uri="{BB962C8B-B14F-4D97-AF65-F5344CB8AC3E}">
        <p14:creationId xmlns:p14="http://schemas.microsoft.com/office/powerpoint/2010/main" val="128662744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5189A-4970-4EB8-B7C1-50EA54A56A40}"/>
              </a:ext>
            </a:extLst>
          </p:cNvPr>
          <p:cNvSpPr>
            <a:spLocks noGrp="1"/>
          </p:cNvSpPr>
          <p:nvPr>
            <p:ph type="title"/>
          </p:nvPr>
        </p:nvSpPr>
        <p:spPr/>
        <p:txBody>
          <a:bodyPr/>
          <a:lstStyle/>
          <a:p>
            <a:r>
              <a:rPr lang="en-US" dirty="0">
                <a:latin typeface="Arial" panose="020B0604020202020204" pitchFamily="34" charset="0"/>
              </a:rPr>
              <a:t>Persons Outside Government</a:t>
            </a:r>
          </a:p>
        </p:txBody>
      </p:sp>
      <p:sp>
        <p:nvSpPr>
          <p:cNvPr id="4" name="Content Placeholder 3">
            <a:extLst>
              <a:ext uri="{FF2B5EF4-FFF2-40B4-BE49-F238E27FC236}">
                <a16:creationId xmlns:a16="http://schemas.microsoft.com/office/drawing/2014/main" id="{AC483D2E-E18C-6551-DE69-2399E645B106}"/>
              </a:ext>
            </a:extLst>
          </p:cNvPr>
          <p:cNvSpPr>
            <a:spLocks noGrp="1"/>
          </p:cNvSpPr>
          <p:nvPr>
            <p:ph idx="1"/>
          </p:nvPr>
        </p:nvSpPr>
        <p:spPr/>
        <p:txBody>
          <a:bodyPr>
            <a:normAutofit/>
          </a:bodyPr>
          <a:lstStyle/>
          <a:p>
            <a:pPr>
              <a:buClrTx/>
            </a:pPr>
            <a:r>
              <a:rPr lang="en-US" sz="2000" dirty="0">
                <a:solidFill>
                  <a:srgbClr val="000000"/>
                </a:solidFill>
                <a:latin typeface=""/>
              </a:rPr>
              <a:t>Job applications from external candidates (not currently employed by the government body) </a:t>
            </a:r>
          </a:p>
          <a:p>
            <a:pPr lvl="1">
              <a:buClrTx/>
              <a:buFont typeface="Arial" panose="020B0604020202020204" pitchFamily="34" charset="0"/>
              <a:buChar char="•"/>
            </a:pPr>
            <a:r>
              <a:rPr lang="en-US" dirty="0">
                <a:solidFill>
                  <a:srgbClr val="000000"/>
                </a:solidFill>
                <a:latin typeface=""/>
              </a:rPr>
              <a:t>Can be confidential pursuant to Iowa Code § 22.7(18) if reason to believe disclosure would discourage outsiders from future communications.</a:t>
            </a:r>
          </a:p>
          <a:p>
            <a:pPr>
              <a:buClrTx/>
            </a:pPr>
            <a:r>
              <a:rPr lang="en-US" sz="2000" dirty="0">
                <a:solidFill>
                  <a:srgbClr val="000000"/>
                </a:solidFill>
                <a:latin typeface=""/>
              </a:rPr>
              <a:t>Does not apply to internal government body candidates because they have an “arrangement for compensation” with the government body.</a:t>
            </a:r>
          </a:p>
          <a:p>
            <a:pPr algn="r">
              <a:buClrTx/>
            </a:pPr>
            <a:r>
              <a:rPr lang="en-US" sz="1700" i="1" dirty="0">
                <a:solidFill>
                  <a:srgbClr val="000000"/>
                </a:solidFill>
                <a:latin typeface=""/>
              </a:rPr>
              <a:t>See </a:t>
            </a:r>
            <a:r>
              <a:rPr lang="en-US" sz="1700" i="1" dirty="0" err="1">
                <a:solidFill>
                  <a:srgbClr val="000000"/>
                </a:solidFill>
                <a:latin typeface=""/>
              </a:rPr>
              <a:t>Teig</a:t>
            </a:r>
            <a:r>
              <a:rPr lang="en-US" sz="1700" i="1" dirty="0">
                <a:solidFill>
                  <a:srgbClr val="000000"/>
                </a:solidFill>
                <a:latin typeface=""/>
              </a:rPr>
              <a:t> v. Chavez</a:t>
            </a:r>
            <a:r>
              <a:rPr lang="en-US" sz="1700" dirty="0">
                <a:solidFill>
                  <a:srgbClr val="000000"/>
                </a:solidFill>
                <a:latin typeface=""/>
              </a:rPr>
              <a:t>, </a:t>
            </a:r>
            <a:r>
              <a:rPr lang="pl-PL" sz="1700" dirty="0">
                <a:solidFill>
                  <a:srgbClr val="000000"/>
                </a:solidFill>
                <a:latin typeface=""/>
              </a:rPr>
              <a:t>8 N.W.3d 484</a:t>
            </a:r>
            <a:r>
              <a:rPr lang="en-US" sz="1700" dirty="0">
                <a:solidFill>
                  <a:srgbClr val="000000"/>
                </a:solidFill>
                <a:latin typeface=""/>
              </a:rPr>
              <a:t> (Iowa 2024)</a:t>
            </a:r>
          </a:p>
          <a:p>
            <a:pPr>
              <a:buClrTx/>
            </a:pPr>
            <a:r>
              <a:rPr lang="en-US" sz="2000" dirty="0">
                <a:solidFill>
                  <a:srgbClr val="000000"/>
                </a:solidFill>
                <a:latin typeface=""/>
              </a:rPr>
              <a:t>Does not apply to applications to fill an elected office. </a:t>
            </a:r>
          </a:p>
          <a:p>
            <a:pPr marL="0" indent="0" algn="r">
              <a:buNone/>
            </a:pPr>
            <a:r>
              <a:rPr lang="en-US" sz="1700" i="1" dirty="0">
                <a:solidFill>
                  <a:srgbClr val="000000"/>
                </a:solidFill>
                <a:latin typeface=""/>
              </a:rPr>
              <a:t>See </a:t>
            </a:r>
            <a:r>
              <a:rPr lang="en-US" sz="1700" dirty="0">
                <a:solidFill>
                  <a:srgbClr val="000000"/>
                </a:solidFill>
                <a:latin typeface=""/>
              </a:rPr>
              <a:t>Dierks v. Scott County, No. 23–1729 (Feb. 14, 2025)</a:t>
            </a:r>
          </a:p>
          <a:p>
            <a:pPr marL="0" marR="0" lvl="0" indent="0" algn="r" defTabSz="914400" rtl="0" eaLnBrk="1" fontAlgn="auto" latinLnBrk="0" hangingPunct="1">
              <a:lnSpc>
                <a:spcPct val="95000"/>
              </a:lnSpc>
              <a:spcBef>
                <a:spcPts val="0"/>
              </a:spcBef>
              <a:spcAft>
                <a:spcPts val="1200"/>
              </a:spcAft>
              <a:buClr>
                <a:srgbClr val="418AB3"/>
              </a:buClr>
              <a:buSzPct val="80000"/>
              <a:buFont typeface="Arial" pitchFamily="34" charset="0"/>
              <a:buNone/>
              <a:tabLst/>
              <a:defRPr/>
            </a:pPr>
            <a:r>
              <a:rPr kumimoji="0" lang="en-US" sz="1600" b="0" i="0" u="none" strike="noStrike" kern="1200" cap="none" spc="10" normalizeH="0" baseline="0" noProof="0" dirty="0">
                <a:ln>
                  <a:noFill/>
                </a:ln>
                <a:solidFill>
                  <a:srgbClr val="000000"/>
                </a:solidFill>
                <a:effectLst/>
                <a:uLnTx/>
                <a:uFillTx/>
                <a:latin typeface=""/>
                <a:ea typeface="+mn-ea"/>
                <a:cs typeface="+mn-cs"/>
              </a:rPr>
              <a:t>Iowa Code § 22.7(18)</a:t>
            </a:r>
          </a:p>
        </p:txBody>
      </p:sp>
    </p:spTree>
    <p:extLst>
      <p:ext uri="{BB962C8B-B14F-4D97-AF65-F5344CB8AC3E}">
        <p14:creationId xmlns:p14="http://schemas.microsoft.com/office/powerpoint/2010/main" val="332277150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latin typeface="Arial" panose="020B0604020202020204" pitchFamily="34" charset="0"/>
              </a:rPr>
              <a:t>“Draft” Records</a:t>
            </a:r>
            <a:endParaRPr lang="en-US" sz="3000" dirty="0">
              <a:solidFill>
                <a:srgbClr val="5194BA"/>
              </a:solidFill>
              <a:latin typeface="Arial" panose="020B0604020202020204" pitchFamily="34" charset="0"/>
            </a:endParaRPr>
          </a:p>
        </p:txBody>
      </p:sp>
      <p:sp>
        <p:nvSpPr>
          <p:cNvPr id="4" name="Content Placeholder 3">
            <a:extLst>
              <a:ext uri="{FF2B5EF4-FFF2-40B4-BE49-F238E27FC236}">
                <a16:creationId xmlns:a16="http://schemas.microsoft.com/office/drawing/2014/main" id="{7B42324D-A375-D350-7B4C-E7E8C344E58D}"/>
              </a:ext>
            </a:extLst>
          </p:cNvPr>
          <p:cNvSpPr>
            <a:spLocks noGrp="1"/>
          </p:cNvSpPr>
          <p:nvPr>
            <p:ph idx="1"/>
          </p:nvPr>
        </p:nvSpPr>
        <p:spPr/>
        <p:txBody>
          <a:bodyPr/>
          <a:lstStyle/>
          <a:p>
            <a:pPr>
              <a:buClrTx/>
              <a:defRPr/>
            </a:pP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Can withhold “tentative, preliminary, draft, speculative, or research material, prior to its completion for the purpose for which it is intended.” </a:t>
            </a:r>
          </a:p>
          <a:p>
            <a:pPr marL="274320" lvl="1" indent="0" algn="r">
              <a:buNone/>
              <a:defRPr/>
            </a:pPr>
            <a:endParaRPr lang="en-US" sz="1600" dirty="0">
              <a:solidFill>
                <a:srgbClr val="000000"/>
              </a:solidFill>
              <a:latin typeface="Arial" panose="020B0604020202020204" pitchFamily="34" charset="0"/>
            </a:endParaRPr>
          </a:p>
          <a:p>
            <a:pPr marL="274320" lvl="1" indent="0" algn="r">
              <a:buNone/>
              <a:defRPr/>
            </a:pPr>
            <a:r>
              <a:rPr lang="en-US" sz="1700" dirty="0">
                <a:solidFill>
                  <a:srgbClr val="000000"/>
                </a:solidFill>
                <a:latin typeface="Arial" panose="020B0604020202020204" pitchFamily="34" charset="0"/>
              </a:rPr>
              <a:t>Iowa Code § 22.7(18)</a:t>
            </a:r>
          </a:p>
          <a:p>
            <a:pPr>
              <a:buClrTx/>
              <a:defRPr/>
            </a:pP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Does not apply to public records that are actually submitted for use by government bodies or that are used in the formulation, recommendation, adoption of government policy or action. </a:t>
            </a:r>
          </a:p>
          <a:p>
            <a:pPr marL="274320" lvl="1" indent="0" algn="r">
              <a:buNone/>
              <a:defRPr/>
            </a:pPr>
            <a:endParaRPr lang="en-US" i="1" dirty="0">
              <a:solidFill>
                <a:srgbClr val="000000"/>
              </a:solidFill>
              <a:latin typeface="Arial" panose="020B0604020202020204" pitchFamily="34" charset="0"/>
            </a:endParaRPr>
          </a:p>
          <a:p>
            <a:pPr marL="274320" lvl="1" indent="0" algn="r">
              <a:buNone/>
              <a:defRPr/>
            </a:pPr>
            <a:r>
              <a:rPr lang="en-US" i="1" dirty="0">
                <a:solidFill>
                  <a:srgbClr val="000000"/>
                </a:solidFill>
                <a:latin typeface="Arial" panose="020B0604020202020204" pitchFamily="34" charset="0"/>
              </a:rPr>
              <a:t>See </a:t>
            </a: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Iowa Code </a:t>
            </a:r>
            <a:r>
              <a:rPr lang="en-US" dirty="0">
                <a:solidFill>
                  <a:srgbClr val="000000"/>
                </a:solidFill>
                <a:latin typeface="Arial" panose="020B0604020202020204" pitchFamily="34" charset="0"/>
              </a:rPr>
              <a:t>§ </a:t>
            </a:r>
            <a:r>
              <a:rPr kumimoji="0" lang="en-US" b="0" u="none" strike="noStrike" kern="1200" cap="none" spc="0" normalizeH="0" baseline="0" noProof="0" dirty="0">
                <a:ln>
                  <a:noFill/>
                </a:ln>
                <a:solidFill>
                  <a:srgbClr val="000000"/>
                </a:solidFill>
                <a:effectLst/>
                <a:uLnTx/>
                <a:uFillTx/>
                <a:latin typeface="Arial" panose="020B0604020202020204" pitchFamily="34" charset="0"/>
                <a:ea typeface="+mn-ea"/>
                <a:cs typeface="+mn-cs"/>
              </a:rPr>
              <a:t>22.7(65).</a:t>
            </a:r>
          </a:p>
          <a:p>
            <a:pPr marL="0" marR="0" lvl="0" indent="0" algn="r" defTabSz="914400" rtl="0" eaLnBrk="1" fontAlgn="auto" latinLnBrk="0" hangingPunct="1">
              <a:lnSpc>
                <a:spcPct val="95000"/>
              </a:lnSpc>
              <a:spcBef>
                <a:spcPts val="0"/>
              </a:spcBef>
              <a:spcAft>
                <a:spcPts val="1200"/>
              </a:spcAft>
              <a:buClr>
                <a:srgbClr val="418AB3"/>
              </a:buClr>
              <a:buSzPct val="80000"/>
              <a:buFont typeface="Arial" pitchFamily="34" charset="0"/>
              <a:buNone/>
              <a:tabLst/>
              <a:defRPr/>
            </a:pPr>
            <a:endParaRPr kumimoji="0" lang="en-US" sz="1600" b="0" i="0" u="none" strike="noStrike" kern="1200" cap="none" spc="10" normalizeH="0" baseline="0" noProof="0" dirty="0">
              <a:ln>
                <a:noFill/>
              </a:ln>
              <a:solidFill>
                <a:srgbClr val="000000"/>
              </a:solidFill>
              <a:effectLst/>
              <a:uLnTx/>
              <a:uFillTx/>
              <a:latin typeface="Arial" panose="020B0604020202020204" pitchFamily="34" charset="0"/>
              <a:ea typeface="+mn-ea"/>
              <a:cs typeface="+mn-cs"/>
            </a:endParaRPr>
          </a:p>
          <a:p>
            <a:endParaRPr lang="en-US" dirty="0">
              <a:latin typeface="Arial" panose="020B0604020202020204" pitchFamily="34" charset="0"/>
            </a:endParaRPr>
          </a:p>
        </p:txBody>
      </p:sp>
    </p:spTree>
    <p:extLst>
      <p:ext uri="{BB962C8B-B14F-4D97-AF65-F5344CB8AC3E}">
        <p14:creationId xmlns:p14="http://schemas.microsoft.com/office/powerpoint/2010/main" val="212682187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latin typeface="Arial" panose="020B0604020202020204" pitchFamily="34" charset="0"/>
              </a:rPr>
              <a:t>Release of Confidential Records</a:t>
            </a:r>
            <a:endParaRPr lang="en-US" sz="3000" dirty="0">
              <a:solidFill>
                <a:srgbClr val="5194BA"/>
              </a:solidFill>
              <a:latin typeface="Arial" panose="020B0604020202020204" pitchFamily="34" charset="0"/>
            </a:endParaRPr>
          </a:p>
        </p:txBody>
      </p:sp>
      <p:sp>
        <p:nvSpPr>
          <p:cNvPr id="4" name="Content Placeholder 3">
            <a:extLst>
              <a:ext uri="{FF2B5EF4-FFF2-40B4-BE49-F238E27FC236}">
                <a16:creationId xmlns:a16="http://schemas.microsoft.com/office/drawing/2014/main" id="{1CDFB9E6-FF50-C150-14AF-23F05F55164E}"/>
              </a:ext>
            </a:extLst>
          </p:cNvPr>
          <p:cNvSpPr>
            <a:spLocks noGrp="1"/>
          </p:cNvSpPr>
          <p:nvPr>
            <p:ph idx="1"/>
          </p:nvPr>
        </p:nvSpPr>
        <p:spPr/>
        <p:txBody>
          <a:bodyPr>
            <a:normAutofit/>
          </a:bodyPr>
          <a:lstStyle/>
          <a:p>
            <a:pPr defTabSz="457200">
              <a:lnSpc>
                <a:spcPct val="100000"/>
              </a:lnSpc>
              <a:spcBef>
                <a:spcPts val="0"/>
              </a:spcBef>
              <a:spcAft>
                <a:spcPts val="1200"/>
              </a:spcAft>
              <a:buClrTx/>
              <a:buSzTx/>
              <a:defRPr/>
            </a:pPr>
            <a:r>
              <a:rPr lang="en-US" dirty="0">
                <a:solidFill>
                  <a:srgbClr val="000000"/>
                </a:solidFill>
                <a:latin typeface=""/>
              </a:rPr>
              <a:t>Iowa public records law allows the release of confidential information when:</a:t>
            </a:r>
          </a:p>
          <a:p>
            <a:pPr lvl="1" defTabSz="457200">
              <a:lnSpc>
                <a:spcPct val="100000"/>
              </a:lnSpc>
              <a:spcBef>
                <a:spcPts val="0"/>
              </a:spcBef>
              <a:spcAft>
                <a:spcPts val="1200"/>
              </a:spcAft>
              <a:buClrTx/>
              <a:defRPr/>
            </a:pPr>
            <a:r>
              <a:rPr lang="en-US" dirty="0">
                <a:solidFill>
                  <a:srgbClr val="000000"/>
                </a:solidFill>
                <a:latin typeface=""/>
              </a:rPr>
              <a:t>Ordered by a court,</a:t>
            </a:r>
          </a:p>
          <a:p>
            <a:pPr lvl="1" defTabSz="457200">
              <a:lnSpc>
                <a:spcPct val="100000"/>
              </a:lnSpc>
              <a:spcBef>
                <a:spcPts val="0"/>
              </a:spcBef>
              <a:spcAft>
                <a:spcPts val="1200"/>
              </a:spcAft>
              <a:buClrTx/>
              <a:defRPr/>
            </a:pPr>
            <a:r>
              <a:rPr lang="en-US" dirty="0">
                <a:solidFill>
                  <a:srgbClr val="000000"/>
                </a:solidFill>
                <a:latin typeface=""/>
              </a:rPr>
              <a:t>Released by the lawful custodian of the records, or </a:t>
            </a:r>
          </a:p>
          <a:p>
            <a:pPr lvl="1" defTabSz="457200">
              <a:lnSpc>
                <a:spcPct val="100000"/>
              </a:lnSpc>
              <a:spcBef>
                <a:spcPts val="0"/>
              </a:spcBef>
              <a:spcAft>
                <a:spcPts val="1200"/>
              </a:spcAft>
              <a:buClrTx/>
              <a:defRPr/>
            </a:pPr>
            <a:r>
              <a:rPr lang="en-US" dirty="0">
                <a:solidFill>
                  <a:srgbClr val="000000"/>
                </a:solidFill>
                <a:latin typeface=""/>
              </a:rPr>
              <a:t>Released by another person duly authorized to release such information.</a:t>
            </a:r>
          </a:p>
          <a:p>
            <a:pPr marL="0" indent="0" algn="r">
              <a:spcBef>
                <a:spcPts val="0"/>
              </a:spcBef>
              <a:spcAft>
                <a:spcPts val="1200"/>
              </a:spcAft>
              <a:buNone/>
              <a:defRPr/>
            </a:pPr>
            <a:r>
              <a:rPr lang="en-US" sz="1700" dirty="0">
                <a:solidFill>
                  <a:srgbClr val="000000"/>
                </a:solidFill>
                <a:latin typeface=""/>
              </a:rPr>
              <a:t>Iowa Code § 22.7</a:t>
            </a:r>
          </a:p>
          <a:p>
            <a:endParaRPr lang="en-US" dirty="0">
              <a:latin typeface=""/>
            </a:endParaRPr>
          </a:p>
        </p:txBody>
      </p:sp>
    </p:spTree>
    <p:extLst>
      <p:ext uri="{BB962C8B-B14F-4D97-AF65-F5344CB8AC3E}">
        <p14:creationId xmlns:p14="http://schemas.microsoft.com/office/powerpoint/2010/main" val="201954513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latin typeface="Arial" panose="020B0604020202020204" pitchFamily="34" charset="0"/>
              </a:rPr>
              <a:t>When redaction is required</a:t>
            </a:r>
          </a:p>
        </p:txBody>
      </p:sp>
      <p:sp>
        <p:nvSpPr>
          <p:cNvPr id="6" name="Content Placeholder 5">
            <a:extLst>
              <a:ext uri="{FF2B5EF4-FFF2-40B4-BE49-F238E27FC236}">
                <a16:creationId xmlns:a16="http://schemas.microsoft.com/office/drawing/2014/main" id="{A02F47AE-4108-B8B9-F3EB-2C44DAF382A7}"/>
              </a:ext>
            </a:extLst>
          </p:cNvPr>
          <p:cNvSpPr>
            <a:spLocks noGrp="1"/>
          </p:cNvSpPr>
          <p:nvPr>
            <p:ph idx="1"/>
          </p:nvPr>
        </p:nvSpPr>
        <p:spPr/>
        <p:txBody>
          <a:bodyPr>
            <a:normAutofit/>
          </a:bodyPr>
          <a:lstStyle/>
          <a:p>
            <a:pPr>
              <a:buClrTx/>
              <a:defRPr/>
            </a:pPr>
            <a:r>
              <a:rPr lang="en-US" spc="0" dirty="0">
                <a:solidFill>
                  <a:srgbClr val="000000"/>
                </a:solidFill>
                <a:latin typeface="Arial" panose="020B0604020202020204" pitchFamily="34" charset="0"/>
              </a:rPr>
              <a:t>Records cannot be withheld because they contain both non-confidential and confidential material. </a:t>
            </a:r>
          </a:p>
          <a:p>
            <a:pPr lvl="0">
              <a:buClrTx/>
              <a:defRPr/>
            </a:pP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Government bodies need to ensure examination of a public record is possible and need to find a way to remove or redact confidential material from records if applicable. </a:t>
            </a:r>
            <a:r>
              <a:rPr kumimoji="0" lang="en-US" b="0" i="1" u="none" strike="noStrike" kern="1200" cap="none" spc="0" normalizeH="0" baseline="0" noProof="0" dirty="0">
                <a:ln>
                  <a:noFill/>
                </a:ln>
                <a:solidFill>
                  <a:srgbClr val="000000"/>
                </a:solidFill>
                <a:effectLst/>
                <a:uLnTx/>
                <a:uFillTx/>
                <a:latin typeface="Arial" panose="020B0604020202020204" pitchFamily="34" charset="0"/>
                <a:ea typeface="+mn-ea"/>
                <a:cs typeface="+mn-cs"/>
              </a:rPr>
              <a:t>See</a:t>
            </a: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Iowa Code </a:t>
            </a:r>
            <a:r>
              <a:rPr lang="en-US" dirty="0">
                <a:solidFill>
                  <a:srgbClr val="000000"/>
                </a:solidFill>
                <a:latin typeface="Arial" panose="020B0604020202020204" pitchFamily="34" charset="0"/>
              </a:rPr>
              <a:t>§ </a:t>
            </a: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22.3A(2).</a:t>
            </a:r>
          </a:p>
          <a:p>
            <a:endParaRPr lang="en-US" dirty="0">
              <a:latin typeface="Arial" panose="020B0604020202020204" pitchFamily="34" charset="0"/>
            </a:endParaRPr>
          </a:p>
        </p:txBody>
      </p:sp>
    </p:spTree>
    <p:extLst>
      <p:ext uri="{BB962C8B-B14F-4D97-AF65-F5344CB8AC3E}">
        <p14:creationId xmlns:p14="http://schemas.microsoft.com/office/powerpoint/2010/main" val="131582359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87377-762C-49BA-06B2-EA95B61C0ECB}"/>
              </a:ext>
            </a:extLst>
          </p:cNvPr>
          <p:cNvSpPr>
            <a:spLocks noGrp="1"/>
          </p:cNvSpPr>
          <p:nvPr>
            <p:ph type="title"/>
          </p:nvPr>
        </p:nvSpPr>
        <p:spPr/>
        <p:txBody>
          <a:bodyPr/>
          <a:lstStyle/>
          <a:p>
            <a:r>
              <a:rPr lang="en-US" dirty="0">
                <a:latin typeface="Arial" panose="020B0604020202020204" pitchFamily="34" charset="0"/>
              </a:rPr>
              <a:t>Best practices	</a:t>
            </a:r>
          </a:p>
        </p:txBody>
      </p:sp>
      <p:sp>
        <p:nvSpPr>
          <p:cNvPr id="3" name="Content Placeholder 2">
            <a:extLst>
              <a:ext uri="{FF2B5EF4-FFF2-40B4-BE49-F238E27FC236}">
                <a16:creationId xmlns:a16="http://schemas.microsoft.com/office/drawing/2014/main" id="{3C67E034-EA61-0059-BC84-B395E7191D1B}"/>
              </a:ext>
            </a:extLst>
          </p:cNvPr>
          <p:cNvSpPr>
            <a:spLocks noGrp="1"/>
          </p:cNvSpPr>
          <p:nvPr>
            <p:ph idx="1"/>
          </p:nvPr>
        </p:nvSpPr>
        <p:spPr/>
        <p:txBody>
          <a:bodyPr>
            <a:normAutofit/>
          </a:bodyPr>
          <a:lstStyle/>
          <a:p>
            <a:pPr marL="457200" indent="-457200">
              <a:buClrTx/>
              <a:buFont typeface="+mj-lt"/>
              <a:buAutoNum type="arabicPeriod"/>
            </a:pPr>
            <a:r>
              <a:rPr lang="en-US" spc="0" dirty="0">
                <a:solidFill>
                  <a:srgbClr val="000000"/>
                </a:solidFill>
                <a:latin typeface="Arial" panose="020B0604020202020204" pitchFamily="34" charset="0"/>
              </a:rPr>
              <a:t>Treat each record individually. Confidentiality claims should be tied to the specific record. </a:t>
            </a:r>
          </a:p>
          <a:p>
            <a:pPr marL="457200" indent="-457200">
              <a:buClrTx/>
              <a:buFont typeface="+mj-lt"/>
              <a:buAutoNum type="arabicPeriod"/>
            </a:pPr>
            <a:r>
              <a:rPr lang="en-US" spc="0" dirty="0">
                <a:solidFill>
                  <a:srgbClr val="000000"/>
                </a:solidFill>
                <a:latin typeface="Arial" panose="020B0604020202020204" pitchFamily="34" charset="0"/>
              </a:rPr>
              <a:t>If a record is being withheld due confidentiality, clearly articulate that the document(s) is being withheld and the legal authority for withholding it.</a:t>
            </a:r>
          </a:p>
          <a:p>
            <a:pPr marL="457200" indent="-457200">
              <a:buClrTx/>
              <a:buFont typeface="+mj-lt"/>
              <a:buAutoNum type="arabicPeriod"/>
            </a:pPr>
            <a:r>
              <a:rPr lang="en-US" spc="0" dirty="0">
                <a:solidFill>
                  <a:srgbClr val="000000"/>
                </a:solidFill>
                <a:latin typeface="Arial" panose="020B0604020202020204" pitchFamily="34" charset="0"/>
              </a:rPr>
              <a:t>If no record exists, then clearly articulate that there is no record. </a:t>
            </a:r>
          </a:p>
          <a:p>
            <a:pPr>
              <a:buClrTx/>
            </a:pPr>
            <a:endParaRPr lang="en-US" spc="0" dirty="0">
              <a:solidFill>
                <a:srgbClr val="000000"/>
              </a:solidFill>
              <a:latin typeface="Arial" panose="020B0604020202020204" pitchFamily="34" charset="0"/>
            </a:endParaRPr>
          </a:p>
        </p:txBody>
      </p:sp>
    </p:spTree>
    <p:extLst>
      <p:ext uri="{BB962C8B-B14F-4D97-AF65-F5344CB8AC3E}">
        <p14:creationId xmlns:p14="http://schemas.microsoft.com/office/powerpoint/2010/main" val="214947667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3147530"/>
            <a:ext cx="10111980" cy="1397124"/>
          </a:xfrm>
        </p:spPr>
        <p:txBody>
          <a:bodyPr>
            <a:noAutofit/>
          </a:bodyPr>
          <a:lstStyle/>
          <a:p>
            <a:r>
              <a:rPr lang="en-US" dirty="0">
                <a:latin typeface="Arial" panose="020B0604020202020204" pitchFamily="34" charset="0"/>
              </a:rPr>
              <a:t>What happens if a government body does not comply with transparency requirements?</a:t>
            </a:r>
          </a:p>
        </p:txBody>
      </p:sp>
    </p:spTree>
    <p:extLst>
      <p:ext uri="{BB962C8B-B14F-4D97-AF65-F5344CB8AC3E}">
        <p14:creationId xmlns:p14="http://schemas.microsoft.com/office/powerpoint/2010/main" val="1287837276"/>
      </p:ext>
    </p:extLst>
  </p:cSld>
  <p:clrMapOvr>
    <a:masterClrMapping/>
  </p:clrMapOvr>
  <p:transition>
    <p:fade thruBlk="1"/>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latin typeface="Arial" panose="020B0604020202020204" pitchFamily="34" charset="0"/>
              </a:rPr>
              <a:t>Penalties and sanctions</a:t>
            </a:r>
          </a:p>
        </p:txBody>
      </p:sp>
      <p:sp>
        <p:nvSpPr>
          <p:cNvPr id="4" name="Content Placeholder 3">
            <a:extLst>
              <a:ext uri="{FF2B5EF4-FFF2-40B4-BE49-F238E27FC236}">
                <a16:creationId xmlns:a16="http://schemas.microsoft.com/office/drawing/2014/main" id="{C1F07C1A-9671-6280-3AB3-5BB24B983FE3}"/>
              </a:ext>
            </a:extLst>
          </p:cNvPr>
          <p:cNvSpPr>
            <a:spLocks noGrp="1"/>
          </p:cNvSpPr>
          <p:nvPr>
            <p:ph idx="1"/>
          </p:nvPr>
        </p:nvSpPr>
        <p:spPr/>
        <p:txBody>
          <a:bodyPr>
            <a:noAutofit/>
          </a:bodyPr>
          <a:lstStyle/>
          <a:p>
            <a:pPr marL="342900" marR="0" lvl="0"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The law provides for civil lawsuits &amp; complaints with the IPIB.</a:t>
            </a:r>
          </a:p>
          <a:p>
            <a:pPr marL="342900" marR="0" lvl="0"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dirty="0">
                <a:solidFill>
                  <a:srgbClr val="000000"/>
                </a:solidFill>
                <a:latin typeface="Arial" panose="020B0604020202020204" pitchFamily="34" charset="0"/>
              </a:rPr>
              <a:t>Penalties</a:t>
            </a:r>
          </a:p>
          <a:p>
            <a:pPr marL="800100" lvl="1" indent="-342900">
              <a:spcBef>
                <a:spcPts val="0"/>
              </a:spcBef>
              <a:spcAft>
                <a:spcPts val="1200"/>
              </a:spcAft>
              <a:buClrTx/>
              <a:buFont typeface="Arial" panose="020B0604020202020204" pitchFamily="34" charset="0"/>
              <a:buChar char="•"/>
              <a:defRPr/>
            </a:pPr>
            <a:r>
              <a:rPr lang="en-US" sz="2000" dirty="0">
                <a:solidFill>
                  <a:srgbClr val="000000"/>
                </a:solidFill>
                <a:latin typeface="Arial" panose="020B0604020202020204" pitchFamily="34" charset="0"/>
              </a:rPr>
              <a:t>Fees (Chapter 21) - $500-$2,500, $5,000-$12,500 for knowing participation</a:t>
            </a:r>
          </a:p>
          <a:p>
            <a:pPr marL="800100" lvl="1" indent="-342900">
              <a:spcBef>
                <a:spcPts val="0"/>
              </a:spcBef>
              <a:spcAft>
                <a:spcPts val="1200"/>
              </a:spcAft>
              <a:buClrTx/>
              <a:buFont typeface="Arial" panose="020B0604020202020204" pitchFamily="34" charset="0"/>
              <a:buChar char="•"/>
              <a:defRPr/>
            </a:pPr>
            <a:r>
              <a:rPr lang="en-US" sz="2000" dirty="0">
                <a:solidFill>
                  <a:srgbClr val="000000"/>
                </a:solidFill>
                <a:latin typeface="Arial" panose="020B0604020202020204" pitchFamily="34" charset="0"/>
              </a:rPr>
              <a:t>Fees (Chapter 22) - $100-$500, $1,000-$2,500 for knowing participation</a:t>
            </a:r>
          </a:p>
          <a:p>
            <a:pPr marL="800100" lvl="1" indent="-342900">
              <a:spcBef>
                <a:spcPts val="0"/>
              </a:spcBef>
              <a:spcAft>
                <a:spcPts val="1200"/>
              </a:spcAft>
              <a:buClrTx/>
              <a:buFont typeface="Arial" panose="020B0604020202020204" pitchFamily="34" charset="0"/>
              <a:buChar char="•"/>
              <a:defRPr/>
            </a:pPr>
            <a:r>
              <a:rPr lang="en-US" sz="2000" dirty="0">
                <a:solidFill>
                  <a:srgbClr val="000000"/>
                </a:solidFill>
                <a:latin typeface="Arial" panose="020B0604020202020204" pitchFamily="34" charset="0"/>
              </a:rPr>
              <a:t>Other Penalties - may issue an injunction ordering compliance, order payment of costs/attorney fees, and remove repeat violators</a:t>
            </a:r>
          </a:p>
        </p:txBody>
      </p:sp>
    </p:spTree>
    <p:extLst>
      <p:ext uri="{BB962C8B-B14F-4D97-AF65-F5344CB8AC3E}">
        <p14:creationId xmlns:p14="http://schemas.microsoft.com/office/powerpoint/2010/main" val="135196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rPr>
              <a:t>What we will cover Today</a:t>
            </a:r>
          </a:p>
        </p:txBody>
      </p:sp>
      <p:sp>
        <p:nvSpPr>
          <p:cNvPr id="3" name="Content Placeholder 2"/>
          <p:cNvSpPr>
            <a:spLocks noGrp="1"/>
          </p:cNvSpPr>
          <p:nvPr>
            <p:ph idx="1"/>
          </p:nvPr>
        </p:nvSpPr>
        <p:spPr/>
        <p:txBody>
          <a:bodyPr>
            <a:normAutofit/>
          </a:bodyPr>
          <a:lstStyle/>
          <a:p>
            <a:pPr marL="228600" indent="-228600">
              <a:buFont typeface="+mj-lt"/>
              <a:buAutoNum type="arabicPeriod"/>
            </a:pPr>
            <a:r>
              <a:rPr lang="en-US" sz="2100" dirty="0">
                <a:solidFill>
                  <a:srgbClr val="000000"/>
                </a:solidFill>
                <a:latin typeface="Arial" panose="020B0604020202020204" pitchFamily="34" charset="0"/>
              </a:rPr>
              <a:t>Open Meetings under Chapter 21</a:t>
            </a:r>
          </a:p>
          <a:p>
            <a:pPr lvl="1"/>
            <a:r>
              <a:rPr lang="en-US" sz="2100" dirty="0">
                <a:solidFill>
                  <a:srgbClr val="000000"/>
                </a:solidFill>
                <a:latin typeface="Arial" panose="020B0604020202020204" pitchFamily="34" charset="0"/>
              </a:rPr>
              <a:t>Definition of a governmental body, meeting, and deliberation</a:t>
            </a:r>
          </a:p>
          <a:p>
            <a:pPr lvl="1"/>
            <a:r>
              <a:rPr lang="en-US" sz="2100" dirty="0">
                <a:solidFill>
                  <a:srgbClr val="000000"/>
                </a:solidFill>
                <a:latin typeface="Arial" panose="020B0604020202020204" pitchFamily="34" charset="0"/>
              </a:rPr>
              <a:t>How to address social gatherings and electronic communications </a:t>
            </a:r>
          </a:p>
          <a:p>
            <a:pPr lvl="1"/>
            <a:r>
              <a:rPr lang="en-US" sz="2100" dirty="0">
                <a:solidFill>
                  <a:srgbClr val="000000"/>
                </a:solidFill>
                <a:latin typeface="Arial" panose="020B0604020202020204" pitchFamily="34" charset="0"/>
              </a:rPr>
              <a:t>The legal requirements of open meetings and closed sessions</a:t>
            </a:r>
          </a:p>
          <a:p>
            <a:pPr lvl="1"/>
            <a:endParaRPr lang="en-US" sz="2100" dirty="0">
              <a:solidFill>
                <a:srgbClr val="000000"/>
              </a:solidFill>
              <a:latin typeface="Arial" panose="020B0604020202020204" pitchFamily="34" charset="0"/>
            </a:endParaRPr>
          </a:p>
          <a:p>
            <a:pPr marL="228600" indent="-228600">
              <a:buFont typeface="+mj-lt"/>
              <a:buAutoNum type="arabicPeriod"/>
            </a:pPr>
            <a:r>
              <a:rPr lang="en-US" sz="2100" dirty="0">
                <a:solidFill>
                  <a:srgbClr val="000000"/>
                </a:solidFill>
                <a:latin typeface="Arial" panose="020B0604020202020204" pitchFamily="34" charset="0"/>
              </a:rPr>
              <a:t>Public Records under Chapter 22</a:t>
            </a:r>
          </a:p>
          <a:p>
            <a:pPr lvl="1"/>
            <a:r>
              <a:rPr lang="en-US" sz="2100" dirty="0">
                <a:solidFill>
                  <a:srgbClr val="000000"/>
                </a:solidFill>
                <a:latin typeface="Arial" panose="020B0604020202020204" pitchFamily="34" charset="0"/>
              </a:rPr>
              <a:t>What is a public record</a:t>
            </a:r>
          </a:p>
          <a:p>
            <a:pPr lvl="1"/>
            <a:r>
              <a:rPr lang="en-US" sz="2100" dirty="0">
                <a:solidFill>
                  <a:srgbClr val="000000"/>
                </a:solidFill>
                <a:latin typeface="Arial" panose="020B0604020202020204" pitchFamily="34" charset="0"/>
              </a:rPr>
              <a:t>Legal requirements for producing public records</a:t>
            </a:r>
          </a:p>
          <a:p>
            <a:pPr lvl="1"/>
            <a:r>
              <a:rPr lang="en-US" sz="2100" dirty="0">
                <a:solidFill>
                  <a:srgbClr val="000000"/>
                </a:solidFill>
                <a:latin typeface="Arial" panose="020B0604020202020204" pitchFamily="34" charset="0"/>
              </a:rPr>
              <a:t>Reasonable fees for production </a:t>
            </a:r>
          </a:p>
          <a:p>
            <a:pPr lvl="1"/>
            <a:r>
              <a:rPr lang="en-US" sz="2100" dirty="0">
                <a:solidFill>
                  <a:srgbClr val="000000"/>
                </a:solidFill>
                <a:latin typeface="Arial" panose="020B0604020202020204" pitchFamily="34" charset="0"/>
              </a:rPr>
              <a:t>Confidential records and redaction</a:t>
            </a:r>
          </a:p>
          <a:p>
            <a:pPr lvl="1"/>
            <a:endParaRPr lang="en-US" sz="2100" dirty="0">
              <a:solidFill>
                <a:srgbClr val="000000"/>
              </a:solidFill>
              <a:latin typeface="Arial" panose="020B0604020202020204" pitchFamily="34" charset="0"/>
            </a:endParaRPr>
          </a:p>
          <a:p>
            <a:pPr lvl="1"/>
            <a:endParaRPr lang="en-US" sz="2100" dirty="0">
              <a:solidFill>
                <a:srgbClr val="000000"/>
              </a:solidFill>
              <a:latin typeface="Arial" panose="020B0604020202020204" pitchFamily="34" charset="0"/>
            </a:endParaRPr>
          </a:p>
        </p:txBody>
      </p:sp>
    </p:spTree>
    <p:extLst>
      <p:ext uri="{BB962C8B-B14F-4D97-AF65-F5344CB8AC3E}">
        <p14:creationId xmlns:p14="http://schemas.microsoft.com/office/powerpoint/2010/main" val="211209374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latin typeface="Arial" panose="020B0604020202020204" pitchFamily="34" charset="0"/>
              </a:rPr>
              <a:t>Penalties and sanctions</a:t>
            </a:r>
          </a:p>
        </p:txBody>
      </p:sp>
      <p:sp>
        <p:nvSpPr>
          <p:cNvPr id="4" name="Content Placeholder 3">
            <a:extLst>
              <a:ext uri="{FF2B5EF4-FFF2-40B4-BE49-F238E27FC236}">
                <a16:creationId xmlns:a16="http://schemas.microsoft.com/office/drawing/2014/main" id="{C1F07C1A-9671-6280-3AB3-5BB24B983FE3}"/>
              </a:ext>
            </a:extLst>
          </p:cNvPr>
          <p:cNvSpPr>
            <a:spLocks noGrp="1"/>
          </p:cNvSpPr>
          <p:nvPr>
            <p:ph idx="1"/>
          </p:nvPr>
        </p:nvSpPr>
        <p:spPr/>
        <p:txBody>
          <a:bodyPr>
            <a:noAutofit/>
          </a:bodyPr>
          <a:lstStyle/>
          <a:p>
            <a:pPr marL="342900" marR="0" lvl="0"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Ignorance of the law is not a defense, but damages will not be assessed against officials who</a:t>
            </a:r>
          </a:p>
          <a:p>
            <a:pPr marL="800100" marR="0" lvl="1"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voted against the violation, </a:t>
            </a:r>
          </a:p>
          <a:p>
            <a:pPr marL="800100" marR="0" lvl="1"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refused to participate in the violation, </a:t>
            </a:r>
          </a:p>
          <a:p>
            <a:pPr marL="800100" marR="0" lvl="1"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engaged in efforts to resist the violation, or </a:t>
            </a:r>
          </a:p>
          <a:p>
            <a:pPr marL="800100" lvl="1" indent="-342900">
              <a:spcBef>
                <a:spcPts val="0"/>
              </a:spcBef>
              <a:spcAft>
                <a:spcPts val="1200"/>
              </a:spcAft>
              <a:buFont typeface="Arial" panose="020B0604020202020204" pitchFamily="34" charset="0"/>
              <a:buChar char="•"/>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relied upon a formal opinion of the attorney general, the advice of an attorney provided in writing or memorialized in a meeting or the Iowa Public Information Board. </a:t>
            </a:r>
            <a:endParaRPr lang="en-US" sz="2000" dirty="0">
              <a:solidFill>
                <a:srgbClr val="000000"/>
              </a:solidFill>
              <a:latin typeface="Arial" panose="020B0604020202020204" pitchFamily="34" charset="0"/>
            </a:endParaRPr>
          </a:p>
          <a:p>
            <a:pPr indent="0" algn="r">
              <a:spcBef>
                <a:spcPts val="0"/>
              </a:spcBef>
              <a:spcAft>
                <a:spcPts val="1200"/>
              </a:spcAft>
              <a:buNone/>
              <a:defRPr/>
            </a:pPr>
            <a:r>
              <a:rPr lang="en-US" dirty="0">
                <a:solidFill>
                  <a:srgbClr val="000000"/>
                </a:solidFill>
                <a:latin typeface="Arial" panose="020B0604020202020204" pitchFamily="34" charset="0"/>
              </a:rPr>
              <a:t>Iowa Code § 21.6.</a:t>
            </a:r>
          </a:p>
          <a:p>
            <a:pPr>
              <a:spcBef>
                <a:spcPts val="0"/>
              </a:spcBef>
              <a:spcAft>
                <a:spcPts val="1200"/>
              </a:spcAft>
            </a:pPr>
            <a:endParaRPr lang="en-US" dirty="0">
              <a:latin typeface="Arial" panose="020B0604020202020204" pitchFamily="34" charset="0"/>
            </a:endParaRPr>
          </a:p>
        </p:txBody>
      </p:sp>
    </p:spTree>
    <p:extLst>
      <p:ext uri="{BB962C8B-B14F-4D97-AF65-F5344CB8AC3E}">
        <p14:creationId xmlns:p14="http://schemas.microsoft.com/office/powerpoint/2010/main" val="142254175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9E462-3D20-47F6-8F21-B5188F48B3C1}"/>
              </a:ext>
            </a:extLst>
          </p:cNvPr>
          <p:cNvSpPr>
            <a:spLocks noGrp="1"/>
          </p:cNvSpPr>
          <p:nvPr>
            <p:ph type="title"/>
          </p:nvPr>
        </p:nvSpPr>
        <p:spPr/>
        <p:txBody>
          <a:bodyPr/>
          <a:lstStyle/>
          <a:p>
            <a:r>
              <a:rPr lang="en-US" dirty="0">
                <a:latin typeface="Arial" panose="020B0604020202020204" pitchFamily="34" charset="0"/>
              </a:rPr>
              <a:t>Training requirement (HF706)</a:t>
            </a:r>
          </a:p>
        </p:txBody>
      </p:sp>
      <p:sp>
        <p:nvSpPr>
          <p:cNvPr id="3" name="TextBox 2">
            <a:extLst>
              <a:ext uri="{FF2B5EF4-FFF2-40B4-BE49-F238E27FC236}">
                <a16:creationId xmlns:a16="http://schemas.microsoft.com/office/drawing/2014/main" id="{E00A339E-7F03-403C-AD46-21344BED453F}"/>
              </a:ext>
            </a:extLst>
          </p:cNvPr>
          <p:cNvSpPr txBox="1"/>
          <p:nvPr/>
        </p:nvSpPr>
        <p:spPr>
          <a:xfrm>
            <a:off x="1194318" y="1931437"/>
            <a:ext cx="9395927" cy="2246769"/>
          </a:xfrm>
          <a:prstGeom prst="rect">
            <a:avLst/>
          </a:prstGeom>
          <a:noFill/>
        </p:spPr>
        <p:txBody>
          <a:bodyPr wrap="square" rtlCol="0">
            <a:spAutoFit/>
          </a:bodyPr>
          <a:lstStyle/>
          <a:p>
            <a:pPr marL="342900" lvl="0" indent="-342900">
              <a:buFont typeface="Arial" panose="020B0604020202020204" pitchFamily="34" charset="0"/>
              <a:buChar char="•"/>
              <a:defRPr/>
            </a:pPr>
            <a:r>
              <a:rPr lang="en-US" sz="2000" dirty="0">
                <a:solidFill>
                  <a:srgbClr val="000000"/>
                </a:solidFill>
                <a:latin typeface="Arial" panose="020B0604020202020204" pitchFamily="34" charset="0"/>
              </a:rPr>
              <a:t>Public officials who are newly elected / appointed </a:t>
            </a:r>
            <a:r>
              <a:rPr lang="en-US" sz="2000" i="1" dirty="0">
                <a:solidFill>
                  <a:srgbClr val="000000"/>
                </a:solidFill>
                <a:latin typeface="Arial" panose="020B0604020202020204" pitchFamily="34" charset="0"/>
              </a:rPr>
              <a:t>after</a:t>
            </a:r>
            <a:r>
              <a:rPr lang="en-US" sz="2000" dirty="0">
                <a:solidFill>
                  <a:srgbClr val="000000"/>
                </a:solidFill>
                <a:latin typeface="Arial" panose="020B0604020202020204" pitchFamily="34" charset="0"/>
              </a:rPr>
              <a:t> 7/1/25 &amp; are members of governmental bodies</a:t>
            </a:r>
          </a:p>
          <a:p>
            <a:pPr marL="800100" lvl="1" indent="-342900">
              <a:buFont typeface="Arial" panose="020B0604020202020204" pitchFamily="34" charset="0"/>
              <a:buChar char="•"/>
              <a:defRPr/>
            </a:pPr>
            <a:endParaRPr lang="en-US" sz="2000" dirty="0">
              <a:solidFill>
                <a:srgbClr val="000000"/>
              </a:solidFill>
              <a:latin typeface="Arial" panose="020B0604020202020204" pitchFamily="34" charset="0"/>
            </a:endParaRPr>
          </a:p>
          <a:p>
            <a:pPr marL="342900" indent="-342900">
              <a:buFont typeface="Arial" panose="020B0604020202020204" pitchFamily="34" charset="0"/>
              <a:buChar char="•"/>
              <a:defRPr/>
            </a:pPr>
            <a:r>
              <a:rPr lang="en-US" sz="2000" dirty="0">
                <a:solidFill>
                  <a:srgbClr val="000000"/>
                </a:solidFill>
                <a:latin typeface="Arial" panose="020B0604020202020204" pitchFamily="34" charset="0"/>
              </a:rPr>
              <a:t>Must be completed within 90 days of the time the member a) takes their oath of office, b) assumes the responsibilities of their position, or c) is elected</a:t>
            </a:r>
          </a:p>
          <a:p>
            <a:pPr marL="342900" indent="-342900">
              <a:buFont typeface="Arial" panose="020B0604020202020204" pitchFamily="34" charset="0"/>
              <a:buChar char="•"/>
              <a:defRPr/>
            </a:pPr>
            <a:endParaRPr lang="en-US" sz="2000" dirty="0">
              <a:solidFill>
                <a:srgbClr val="000000"/>
              </a:solidFill>
              <a:latin typeface="Arial" panose="020B0604020202020204" pitchFamily="34" charset="0"/>
            </a:endParaRPr>
          </a:p>
          <a:p>
            <a:pPr marL="342900" indent="-342900">
              <a:buFont typeface="Arial" panose="020B0604020202020204" pitchFamily="34" charset="0"/>
              <a:buChar char="•"/>
              <a:defRPr/>
            </a:pPr>
            <a:r>
              <a:rPr lang="en-US" sz="2000" dirty="0">
                <a:solidFill>
                  <a:srgbClr val="000000"/>
                </a:solidFill>
                <a:latin typeface="Arial" panose="020B0604020202020204" pitchFamily="34" charset="0"/>
              </a:rPr>
              <a:t>Training information is available on IPIB’s website</a:t>
            </a:r>
            <a:endParaRPr lang="en-US" dirty="0">
              <a:latin typeface="Arial" panose="020B0604020202020204" pitchFamily="34" charset="0"/>
            </a:endParaRPr>
          </a:p>
        </p:txBody>
      </p:sp>
    </p:spTree>
    <p:extLst>
      <p:ext uri="{BB962C8B-B14F-4D97-AF65-F5344CB8AC3E}">
        <p14:creationId xmlns:p14="http://schemas.microsoft.com/office/powerpoint/2010/main" val="2637167132"/>
      </p:ext>
    </p:extLst>
  </p:cSld>
  <p:clrMapOvr>
    <a:masterClrMapping/>
  </p:clrMapOvr>
  <p:transition>
    <p:fade thruBlk="1"/>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CFE68-97A0-4E62-857C-8897AF8F86ED}"/>
              </a:ext>
            </a:extLst>
          </p:cNvPr>
          <p:cNvSpPr>
            <a:spLocks noGrp="1"/>
          </p:cNvSpPr>
          <p:nvPr>
            <p:ph type="title"/>
          </p:nvPr>
        </p:nvSpPr>
        <p:spPr/>
        <p:txBody>
          <a:bodyPr/>
          <a:lstStyle/>
          <a:p>
            <a:r>
              <a:rPr lang="en-US" dirty="0">
                <a:latin typeface="Arial" panose="020B0604020202020204" pitchFamily="34" charset="0"/>
              </a:rPr>
              <a:t>Contact us with any questions</a:t>
            </a:r>
          </a:p>
        </p:txBody>
      </p:sp>
      <p:sp>
        <p:nvSpPr>
          <p:cNvPr id="3" name="Content Placeholder 2">
            <a:extLst>
              <a:ext uri="{FF2B5EF4-FFF2-40B4-BE49-F238E27FC236}">
                <a16:creationId xmlns:a16="http://schemas.microsoft.com/office/drawing/2014/main" id="{F95B5EA0-CFA6-4566-93E8-D41F06FA0750}"/>
              </a:ext>
            </a:extLst>
          </p:cNvPr>
          <p:cNvSpPr>
            <a:spLocks noGrp="1"/>
          </p:cNvSpPr>
          <p:nvPr>
            <p:ph idx="1"/>
          </p:nvPr>
        </p:nvSpPr>
        <p:spPr>
          <a:xfrm>
            <a:off x="1261872" y="2470485"/>
            <a:ext cx="8595360" cy="4351337"/>
          </a:xfrm>
        </p:spPr>
        <p:txBody>
          <a:bodyPr/>
          <a:lstStyle/>
          <a:p>
            <a:pPr marL="0" indent="0">
              <a:buNone/>
            </a:pPr>
            <a:r>
              <a:rPr lang="en-US" sz="4000" dirty="0">
                <a:solidFill>
                  <a:srgbClr val="000000"/>
                </a:solidFill>
                <a:latin typeface="Arial" panose="020B0604020202020204" pitchFamily="34" charset="0"/>
              </a:rPr>
              <a:t>              ipib.iowa.gov</a:t>
            </a:r>
          </a:p>
          <a:p>
            <a:pPr marL="0" indent="0">
              <a:buNone/>
            </a:pPr>
            <a:endParaRPr lang="en-US" sz="4000" dirty="0">
              <a:solidFill>
                <a:srgbClr val="000000"/>
              </a:solidFill>
              <a:latin typeface="Arial" panose="020B0604020202020204" pitchFamily="34" charset="0"/>
            </a:endParaRPr>
          </a:p>
          <a:p>
            <a:pPr marL="0" indent="0">
              <a:buNone/>
            </a:pPr>
            <a:r>
              <a:rPr lang="en-US" sz="4000" dirty="0">
                <a:solidFill>
                  <a:srgbClr val="000000"/>
                </a:solidFill>
                <a:latin typeface="Arial" panose="020B0604020202020204" pitchFamily="34" charset="0"/>
              </a:rPr>
              <a:t>              ipib@iowa.gov</a:t>
            </a:r>
          </a:p>
          <a:p>
            <a:pPr marL="0" indent="0" algn="ctr">
              <a:buNone/>
            </a:pPr>
            <a:endParaRPr lang="en-US" sz="4000" dirty="0">
              <a:solidFill>
                <a:srgbClr val="000000"/>
              </a:solidFill>
              <a:latin typeface="Arial" panose="020B0604020202020204" pitchFamily="34" charset="0"/>
            </a:endParaRPr>
          </a:p>
          <a:p>
            <a:pPr marL="0" indent="0">
              <a:buNone/>
            </a:pPr>
            <a:r>
              <a:rPr lang="en-US" sz="4000" dirty="0">
                <a:solidFill>
                  <a:srgbClr val="000000"/>
                </a:solidFill>
                <a:latin typeface="Arial" panose="020B0604020202020204" pitchFamily="34" charset="0"/>
              </a:rPr>
              <a:t>              515-393-8339</a:t>
            </a:r>
          </a:p>
          <a:p>
            <a:endParaRPr lang="en-US" dirty="0">
              <a:latin typeface="Arial" panose="020B0604020202020204" pitchFamily="34" charset="0"/>
            </a:endParaRPr>
          </a:p>
        </p:txBody>
      </p:sp>
      <p:pic>
        <p:nvPicPr>
          <p:cNvPr id="5" name="Graphic 4" descr="Email">
            <a:extLst>
              <a:ext uri="{FF2B5EF4-FFF2-40B4-BE49-F238E27FC236}">
                <a16:creationId xmlns:a16="http://schemas.microsoft.com/office/drawing/2014/main" id="{7AA5F78A-26FD-4F8D-B686-57A88D7C072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9329" y="3908300"/>
            <a:ext cx="914400" cy="914400"/>
          </a:xfrm>
          <a:prstGeom prst="rect">
            <a:avLst/>
          </a:prstGeom>
        </p:spPr>
      </p:pic>
      <p:pic>
        <p:nvPicPr>
          <p:cNvPr id="7" name="Graphic 6" descr="Internet">
            <a:extLst>
              <a:ext uri="{FF2B5EF4-FFF2-40B4-BE49-F238E27FC236}">
                <a16:creationId xmlns:a16="http://schemas.microsoft.com/office/drawing/2014/main" id="{07CFE797-9EA9-4BFC-BB15-D78F557C2BD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029329" y="2367134"/>
            <a:ext cx="914400" cy="914400"/>
          </a:xfrm>
          <a:prstGeom prst="rect">
            <a:avLst/>
          </a:prstGeom>
        </p:spPr>
      </p:pic>
      <p:pic>
        <p:nvPicPr>
          <p:cNvPr id="9" name="Graphic 8" descr="Telephone">
            <a:extLst>
              <a:ext uri="{FF2B5EF4-FFF2-40B4-BE49-F238E27FC236}">
                <a16:creationId xmlns:a16="http://schemas.microsoft.com/office/drawing/2014/main" id="{4DB42D81-80CA-469E-A86C-E8C2DAE9953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029329" y="5490408"/>
            <a:ext cx="914400" cy="914400"/>
          </a:xfrm>
          <a:prstGeom prst="rect">
            <a:avLst/>
          </a:prstGeom>
        </p:spPr>
      </p:pic>
    </p:spTree>
    <p:extLst>
      <p:ext uri="{BB962C8B-B14F-4D97-AF65-F5344CB8AC3E}">
        <p14:creationId xmlns:p14="http://schemas.microsoft.com/office/powerpoint/2010/main" val="127851660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E8362F2-EF5C-B552-0E4E-B8E574718B85}"/>
              </a:ext>
            </a:extLst>
          </p:cNvPr>
          <p:cNvSpPr>
            <a:spLocks noGrp="1"/>
          </p:cNvSpPr>
          <p:nvPr>
            <p:ph type="title"/>
          </p:nvPr>
        </p:nvSpPr>
        <p:spPr/>
        <p:txBody>
          <a:bodyPr/>
          <a:lstStyle/>
          <a:p>
            <a:r>
              <a:rPr lang="en-US" dirty="0">
                <a:latin typeface="Arial" panose="020B0604020202020204" pitchFamily="34" charset="0"/>
              </a:rPr>
              <a:t>QUESTIONS?</a:t>
            </a:r>
          </a:p>
        </p:txBody>
      </p:sp>
    </p:spTree>
    <p:extLst>
      <p:ext uri="{BB962C8B-B14F-4D97-AF65-F5344CB8AC3E}">
        <p14:creationId xmlns:p14="http://schemas.microsoft.com/office/powerpoint/2010/main" val="3765237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2CE46E-5581-403A-BD3C-D3A6CC996A5A}"/>
              </a:ext>
            </a:extLst>
          </p:cNvPr>
          <p:cNvSpPr>
            <a:spLocks noGrp="1"/>
          </p:cNvSpPr>
          <p:nvPr>
            <p:ph type="title" idx="4294967295"/>
          </p:nvPr>
        </p:nvSpPr>
        <p:spPr>
          <a:xfrm>
            <a:off x="1262063" y="1828800"/>
            <a:ext cx="8594725" cy="43513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5000"/>
              </a:lnSpc>
              <a:spcBef>
                <a:spcPts val="1400"/>
              </a:spcBef>
              <a:spcAft>
                <a:spcPts val="200"/>
              </a:spcAft>
              <a:buClr>
                <a:schemeClr val="accent1"/>
              </a:buClr>
              <a:buSzPct val="80000"/>
              <a:buFont typeface="Arial" pitchFamily="34" charset="0"/>
              <a:buNone/>
              <a:tabLst/>
              <a:defRPr/>
            </a:pPr>
            <a:endParaRPr kumimoji="0" lang="en-US" sz="2000" b="0" i="0" u="none" strike="noStrike" kern="1200" cap="none" spc="10" normalizeH="0" baseline="0" noProof="0" dirty="0">
              <a:ln>
                <a:noFill/>
              </a:ln>
              <a:solidFill>
                <a:srgbClr val="418AB3"/>
              </a:solidFill>
              <a:effectLst/>
              <a:uLnTx/>
              <a:uFillTx/>
              <a:latin typeface=""/>
              <a:ea typeface="+mn-ea"/>
              <a:cs typeface="+mn-cs"/>
            </a:endParaRPr>
          </a:p>
          <a:p>
            <a:pPr marL="0" marR="0" lvl="0" indent="0" algn="l" defTabSz="914400" rtl="0" eaLnBrk="1" fontAlgn="auto" latinLnBrk="0" hangingPunct="1">
              <a:lnSpc>
                <a:spcPct val="95000"/>
              </a:lnSpc>
              <a:spcBef>
                <a:spcPts val="1400"/>
              </a:spcBef>
              <a:spcAft>
                <a:spcPts val="200"/>
              </a:spcAft>
              <a:buClr>
                <a:schemeClr val="accent1"/>
              </a:buClr>
              <a:buSzPct val="80000"/>
              <a:buFont typeface="Arial" pitchFamily="34" charset="0"/>
              <a:buNone/>
              <a:tabLst/>
              <a:defRPr/>
            </a:pPr>
            <a:endParaRPr kumimoji="0" lang="en-US" sz="2000" b="0" i="0" u="none" strike="noStrike" kern="1200" cap="none" spc="10" normalizeH="0" baseline="0" noProof="0" dirty="0">
              <a:ln>
                <a:noFill/>
              </a:ln>
              <a:solidFill>
                <a:srgbClr val="418AB3"/>
              </a:solidFill>
              <a:effectLst/>
              <a:uLnTx/>
              <a:uFillTx/>
              <a:latin typeface=""/>
              <a:ea typeface="+mn-ea"/>
              <a:cs typeface="+mn-cs"/>
            </a:endParaRPr>
          </a:p>
          <a:p>
            <a:pPr marL="0" marR="0" lvl="0" indent="0" algn="l" defTabSz="914400" rtl="0" eaLnBrk="1" fontAlgn="auto" latinLnBrk="0" hangingPunct="1">
              <a:lnSpc>
                <a:spcPct val="95000"/>
              </a:lnSpc>
              <a:spcBef>
                <a:spcPts val="1400"/>
              </a:spcBef>
              <a:spcAft>
                <a:spcPts val="200"/>
              </a:spcAft>
              <a:buClr>
                <a:schemeClr val="accent1"/>
              </a:buClr>
              <a:buSzPct val="80000"/>
              <a:buFont typeface="Arial" pitchFamily="34" charset="0"/>
              <a:buNone/>
              <a:tabLst/>
              <a:defRPr/>
            </a:pPr>
            <a:endParaRPr kumimoji="0" lang="en-US" sz="2000" b="0" i="0" u="none" strike="noStrike" kern="1200" cap="none" spc="10" normalizeH="0" baseline="0" noProof="0" dirty="0">
              <a:ln>
                <a:noFill/>
              </a:ln>
              <a:solidFill>
                <a:srgbClr val="418AB3"/>
              </a:solidFill>
              <a:effectLst/>
              <a:uLnTx/>
              <a:uFillTx/>
              <a:latin typeface=""/>
              <a:ea typeface="+mn-ea"/>
              <a:cs typeface="+mn-cs"/>
            </a:endParaRPr>
          </a:p>
          <a:p>
            <a:pPr marL="0" marR="0" lvl="0" indent="0" algn="l" defTabSz="914400" rtl="0" eaLnBrk="1" fontAlgn="auto" latinLnBrk="0" hangingPunct="1">
              <a:lnSpc>
                <a:spcPct val="95000"/>
              </a:lnSpc>
              <a:spcBef>
                <a:spcPts val="1400"/>
              </a:spcBef>
              <a:spcAft>
                <a:spcPts val="200"/>
              </a:spcAft>
              <a:buClr>
                <a:schemeClr val="accent1"/>
              </a:buClr>
              <a:buSzPct val="80000"/>
              <a:buFont typeface="Arial" pitchFamily="34" charset="0"/>
              <a:buNone/>
              <a:tabLst/>
              <a:defRPr/>
            </a:pPr>
            <a:r>
              <a:rPr kumimoji="0" lang="en-US" sz="7200" b="1" i="0" u="none" strike="noStrike" kern="1200" cap="none" spc="10" normalizeH="0" baseline="0" noProof="0" dirty="0">
                <a:ln>
                  <a:noFill/>
                </a:ln>
                <a:solidFill>
                  <a:srgbClr val="418AB3"/>
                </a:solidFill>
                <a:effectLst/>
                <a:uLnTx/>
                <a:uFillTx/>
                <a:latin typeface=""/>
                <a:ea typeface="+mn-ea"/>
                <a:cs typeface="+mn-cs"/>
              </a:rPr>
              <a:t>Open Meetings 101</a:t>
            </a:r>
          </a:p>
          <a:p>
            <a:pPr marL="0" marR="0" lvl="0" indent="0" algn="l" defTabSz="914400" rtl="0" eaLnBrk="1" fontAlgn="auto" latinLnBrk="0" hangingPunct="1">
              <a:lnSpc>
                <a:spcPct val="95000"/>
              </a:lnSpc>
              <a:spcBef>
                <a:spcPts val="1400"/>
              </a:spcBef>
              <a:spcAft>
                <a:spcPts val="200"/>
              </a:spcAft>
              <a:buClr>
                <a:schemeClr val="accent1"/>
              </a:buClr>
              <a:buSzPct val="80000"/>
              <a:buFont typeface="Arial" pitchFamily="34" charset="0"/>
              <a:buNone/>
              <a:tabLst/>
              <a:defRPr/>
            </a:pPr>
            <a:r>
              <a:rPr kumimoji="0" lang="en-US" sz="3200" b="1" i="0" u="none" strike="noStrike" kern="1200" cap="none" spc="10" normalizeH="0" baseline="0" noProof="0" dirty="0">
                <a:ln>
                  <a:noFill/>
                </a:ln>
                <a:solidFill>
                  <a:srgbClr val="418AB3"/>
                </a:solidFill>
                <a:effectLst/>
                <a:uLnTx/>
                <a:uFillTx/>
                <a:latin typeface=""/>
                <a:ea typeface="+mn-ea"/>
                <a:cs typeface="+mn-cs"/>
              </a:rPr>
              <a:t>Iowa Code Chapter 21</a:t>
            </a:r>
          </a:p>
        </p:txBody>
      </p:sp>
    </p:spTree>
    <p:extLst>
      <p:ext uri="{BB962C8B-B14F-4D97-AF65-F5344CB8AC3E}">
        <p14:creationId xmlns:p14="http://schemas.microsoft.com/office/powerpoint/2010/main" val="194924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endParaRPr lang="en-US" dirty="0">
              <a:latin typeface="Arial" panose="020B0604020202020204" pitchFamily="34" charset="0"/>
            </a:endParaRPr>
          </a:p>
          <a:p>
            <a:pPr algn="ctr">
              <a:buNone/>
            </a:pPr>
            <a:r>
              <a:rPr lang="en-US" sz="4000" dirty="0">
                <a:solidFill>
                  <a:srgbClr val="000000"/>
                </a:solidFill>
                <a:latin typeface="Arial" panose="020B0604020202020204" pitchFamily="34" charset="0"/>
              </a:rPr>
              <a:t>“Ambiguity in the construction or application of this chapter should be resolved in favor of openness.”</a:t>
            </a:r>
          </a:p>
          <a:p>
            <a:pPr algn="r">
              <a:buNone/>
            </a:pPr>
            <a:r>
              <a:rPr lang="en-US" sz="1600" b="1" dirty="0">
                <a:solidFill>
                  <a:srgbClr val="000000"/>
                </a:solidFill>
                <a:latin typeface="Arial" panose="020B0604020202020204" pitchFamily="34" charset="0"/>
              </a:rPr>
              <a:t> Iowa Code Section 21.1</a:t>
            </a:r>
          </a:p>
        </p:txBody>
      </p:sp>
      <p:sp>
        <p:nvSpPr>
          <p:cNvPr id="2" name="Title 1">
            <a:extLst>
              <a:ext uri="{FF2B5EF4-FFF2-40B4-BE49-F238E27FC236}">
                <a16:creationId xmlns:a16="http://schemas.microsoft.com/office/drawing/2014/main" id="{3D086180-ABE4-9691-DB88-9757AACB0966}"/>
              </a:ext>
            </a:extLst>
          </p:cNvPr>
          <p:cNvSpPr>
            <a:spLocks noGrp="1"/>
          </p:cNvSpPr>
          <p:nvPr>
            <p:ph type="title"/>
          </p:nvPr>
        </p:nvSpPr>
        <p:spPr>
          <a:xfrm>
            <a:off x="1261872" y="-1397124"/>
            <a:ext cx="9692640" cy="1397124"/>
          </a:xfrm>
        </p:spPr>
        <p:txBody>
          <a:bodyPr vert="horz" lIns="91440" tIns="27432" rIns="91440" bIns="45720" rtlCol="0" anchor="b">
            <a:normAutofit/>
          </a:bodyPr>
          <a:lstStyle/>
          <a:p>
            <a:r>
              <a:rPr lang="en-US" dirty="0">
                <a:latin typeface="Arial" panose="020B0604020202020204" pitchFamily="34" charset="0"/>
              </a:rPr>
              <a:t>Construction favors transparency</a:t>
            </a:r>
          </a:p>
        </p:txBody>
      </p:sp>
    </p:spTree>
    <p:extLst>
      <p:ext uri="{BB962C8B-B14F-4D97-AF65-F5344CB8AC3E}">
        <p14:creationId xmlns:p14="http://schemas.microsoft.com/office/powerpoint/2010/main" val="3693530102"/>
      </p:ext>
    </p:extLst>
  </p:cSld>
  <p:clrMapOvr>
    <a:masterClrMapping/>
  </p:clrMapOvr>
</p:sld>
</file>

<file path=ppt/theme/theme1.xml><?xml version="1.0" encoding="utf-8"?>
<a:theme xmlns:a="http://schemas.openxmlformats.org/drawingml/2006/main" name="View">
  <a:themeElements>
    <a:clrScheme name="View">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7B713C7F-58B7-4AE9-B361-B13EB9EC4C0C}"/>
    </a:ext>
  </a:extLst>
</a:theme>
</file>

<file path=ppt/theme/theme2.xml><?xml version="1.0" encoding="utf-8"?>
<a:theme xmlns:a="http://schemas.openxmlformats.org/drawingml/2006/main" name="1_View">
  <a:themeElements>
    <a:clrScheme name="Custom 2">
      <a:dk1>
        <a:srgbClr val="DF5327"/>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7B713C7F-58B7-4AE9-B361-B13EB9EC4C0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AW xmlns="http://www.net-centric.com/PAWPP">
  <Shape xmlns="" ID="c4JRyBjVteL1efCrnjVldiFMQ7w=" pdftag="" Order="_x0031_" bookmark="no"/>
  <Shape xmlns="" ID="KcgnvJLMzmVT+AV4SbPrGWGD/R0=" pdftag="" Order="_x0032_" bookmark="no"/>
  <Shape xmlns="" ID="xy/oLs09KAsjqKpYTDrknE0PCSE=" pdftag="" Order="_x0033_" bookmark="no"/>
  <Shape xmlns="" ID="81XMeA8ZEn3EDfEqv+pt2BeITak=" pdftag="" Order="_x0031_" bookmark="no"/>
  <Shape xmlns="" ID="BQJCZho4LHGEX61Kry9nhHmTumk=" pdftag="" Order="_x0032_" bookmark="no"/>
  <Shape xmlns="" ID="rZUTfMoXZckZYHJraKoQ3QQGyhE=" pdftag="" Order="_x0031_" bookmark="no"/>
  <Shape xmlns="" ID="CR71uqXiv8oGThPRwVEAO0ek9FE=" pdftag="" Order="_x0032_" bookmark="no"/>
  <Shape xmlns="" ID="uQZNwhcnl4yMnbe4NDZA0hcrPY0=" pdftag="" Order="_x0031_" bookmark="no"/>
  <Shape xmlns="" ID="RS/hY0SLa3yJTAkJmhd3y6YJkok=" pdftag="" Order="_x0032_" bookmark="no"/>
  <Shape xmlns="" ID="vu/mnxf/n9P+4vJM+GK034gPJUM=" pdftag="" Order="_x0031_" bookmark="no"/>
  <Shape xmlns="" ID="KizEu5O3o8GIktFgQAB5H+QdxkQ=" pdftag="" Order="_x0032_" bookmark="no"/>
  <Shape xmlns="" ID="+kNyrcAm03LSoyj4UF1R00mP1Lc=" pdftag="" Order="_x0031_" bookmark="no"/>
  <Shape xmlns="" ID="mhJVAe9M2bBrpjRIaKCr9lXPjaE=" pdftag="" Order="_x0032_" bookmark="no"/>
  <Shape xmlns="" ID="kbat2WyiRprUPOS+y9b1HWmbezY=" pdftag="" Order="_x0031_" bookmark="no"/>
  <Shape xmlns="" ID="W3BJWt6AZGUM8h0ueP723Zd/eGY=" pdftag="" Order="_x0032_" bookmark="no"/>
  <Shape xmlns="" ID="Mk+TwIJ1XuCgiOJiJ6b4R/NJeEA=" pdftag="" Order="_x0031_"/>
  <Shape xmlns="" ID="vIEXtxr+4gKSeOyp7bitY3iM9/c=" pdftag="" Order="_x0032_" bookmark="no"/>
  <Shape xmlns="" ID="TDMskoURvex1KMRXO2G+vT85AFg=" pdftag="" Order="_x0031_" bookmark="no"/>
  <Shape xmlns="" ID="D6rJJwPS4rtZcrYbY2n/SIuWoHg=" pdftag="" Order="_x0032_" bookmark="no"/>
  <Shape xmlns="" ID="AqBODnc0g3MMah7PxsaAGcnUovY=" pdftag="" Order="_x0031_" bookmark="no"/>
  <Shape xmlns="" ID="IFJR7FMTHBalsTE8ZRDpuOb10Ss=" pdftag="" Order="_x0031_" bookmark="no"/>
  <Shape xmlns="" ID="VFSEidMtQaVtVLEbFLoHYNErjjo=" pdftag="" Order="_x0032_" bookmark="no"/>
  <Shape xmlns="" ID="57jqC4SbwqzsUkRn4VvmDLMYIHU=" pdftag="" Order="_x0031_" bookmark="no"/>
  <Shape xmlns="" ID="VmZFkxbspK88mxIljLF6Sc4h6ZY=" pdftag="" Order="_x0032_" bookmark="no"/>
  <Shape xmlns="" ID="Z45pi2/vzI4zXflR+Y0domTqwvQ=" pdftag="" Order="_x0031_" bookmark="no"/>
  <Shape xmlns="" ID="O+74VX8+KMAwRB2KCkoxIqimUq8=" pdftag="" Order="_x0031_"/>
  <Shape xmlns="" ID="IXgod3WMAueDTMAEp0LxIdPRnV4=" pdftag="" Order="_x0031_" bookmark="no"/>
  <Shape xmlns="" ID="QycXskE7WsaI0TqcHHpPZys/HWk=" pdftag="" Order="_x0032_" bookmark="no"/>
  <Shape xmlns="" ID="YDLn03yC/zQlAzG7mOjw6pRXIog=" pdftag="" Order="_x0031_" bookmark="no"/>
  <Shape xmlns="" ID="dUCcxkKgEtcD0mCZWqx4Ki12pNA=" pdftag="" Order="_x0032_" bookmark="no"/>
  <Shape xmlns="" ID="8BI1vFuYvfa9vR/Qe2dbfTX6/aE=" pdftag="" Order="_x0031_" bookmark="no"/>
  <Shape xmlns="" ID="F7w5O97/293Q3faNAQhEZQktcGc=" pdftag="" Order="_x0032_" bookmark="no"/>
  <Shape xmlns="" ID="i408C/QYQz4QvsToHK3A6Wqm+rU=" pdftag="" Order="_x0031_" bookmark="no"/>
  <Shape xmlns="" ID="SObYrhhRRGeO6WSRqsGOXYGYwi4=" pdftag="" Order="_x0032_" bookmark="no"/>
  <Shape xmlns="" ID="V0ELjlBtT900rTYEB7ePrhS2exI=" pdftag="" Order="_x0031_" bookmark="no"/>
  <Shape xmlns="" ID="DMOmJ7BbuYNq53UmhddYdJWxLAI=" pdftag="" Order="_x0032_" bookmark="no"/>
  <Shape xmlns="" ID="38gL8bgz1BG9aoYGaUH/oyiCBFI=" pdftag="" Order="_x0031_" bookmark="no"/>
  <Shape xmlns="" ID="7AsfgBdMZrC+HXoqCN3DYYSWzRo=" pdftag="" Order="_x0032_" bookmark="no"/>
  <Shape xmlns="" ID="4Cu/wJpw57yQZWuoDG5cs1ABaS8=" pdftag="" Order="_x0031_" bookmark="no"/>
  <Shape xmlns="" ID="S5+bS3intW4fvNe21GTKE0YC/h8=" pdftag="" Order="_x0032_" bookmark="no"/>
  <Shape xmlns="" ID="cj9Kc9DuTqb7o30x97oqY9i56/k=" pdftag="" Order="_x0031_" bookmark="no"/>
  <Shape xmlns="" ID="1+G9NVFY7/ZIR+D9HeXKCp+Dfug=" pdftag="" Order="_x0032_" bookmark="no"/>
  <Shape xmlns="" ID="z0H0DeuOAyEpdNjHD0O3ilxkwhY=" pdftag="" Order="_x0031_" bookmark="no"/>
  <Shape xmlns="" ID="YxizSA9jmW+aQ/e0pttvGgR+WTk=" pdftag="" Order="_x0032_" bookmark="no"/>
  <Shape xmlns="" ID="NfYu1OGbxXL7xB29ajxjfO6ZgrU=" pdftag="" Order="_x0031_" bookmark="no"/>
  <Shape xmlns="" ID="qOu0xh6BpzqTlJuZw5ksd/kWkzA=" pdftag="" Order="_x0031_"/>
  <Shape xmlns="" ID="/53+xMANxJRFSFPa+sA0m/zdPZ8=" pdftag="" Order="_x0031_" bookmark="no"/>
  <Shape xmlns="" ID="guP7eoAx7+G+a5GiIpufySa78TY=" pdftag="" Order="_x0032_" bookmark="no"/>
  <Shape xmlns="" ID="KbEAsqyFliKXxN17LSjN65+NYK8=" pdftag="" Order="_x0031_" bookmark="no"/>
  <Shape xmlns="" ID="CfRhWtwh+fbsHOz9kRL5cuSKVv8=" pdftag="" Order="_x0032_" bookmark="no"/>
  <Shape xmlns="" ID="jwuFxzqfbzMNOhpQXO7LuNjs2kU=" pdftag="" Order="_x0031_" bookmark="no"/>
  <Shape xmlns="" ID="tk59yAD2c4CNjmDvsD3Z0ExsnQE=" pdftag="" Order="_x0032_" bookmark="no"/>
  <Shape xmlns="" ID="Zfij1xJeyMwTrnS9+GrcX96jjHY=" pdftag="" Order="_x0031_" bookmark="no"/>
  <Shape xmlns="" ID="/+ozxt/869g0yyI0S7vQEEJCKY0=" pdftag="" Order="_x0032_" bookmark="no"/>
  <Shape xmlns="" ID="1f4ijuUYKuCHikdqoDpP5zBsVPY=" pdftag="" Order="_x0031_" bookmark="no"/>
  <Shape xmlns="" ID="ydApPqW23wQDoZk+O84dYBDPC1k=" pdftag="" Order="_x0032_" bookmark="no"/>
  <Shape xmlns="" ID="zgtWPSlVr08A4BokRNvkN+wNlL0=" pdftag="" Order="_x0031_" bookmark="no"/>
  <Shape xmlns="" ID="aY8MX+bcM8sK4QDIwFAgXxRVLEU=" pdftag="" Order="_x0032_" bookmark="no"/>
  <Shape xmlns="" ID="HsNb9CfRbNxQQ/YOFTZdBBaPEr0=" pdftag="" Order="_x0031_" bookmark="no"/>
  <Shape xmlns="" ID="YXahV/8rm0R2dTXN2YDzK9E7nXE=" pdftag="" Order="_x0032_" bookmark="no"/>
  <Shape xmlns="" ID="TCPvnPBPdFE6XQdAiChYBPrPD5Q=" pdftag="" Order="_x0031_" bookmark="no"/>
  <Shape xmlns="" ID="SUUGqQe3F1+N/t+DD7lK1/uA99U=" pdftag="" Order="_x0032_" bookmark="no"/>
  <Shape xmlns="" ID="M5tZNH7Ku81A7xyqR4I7gK8EWgE=" pdftag="" Order="_x0031_" bookmark="no"/>
  <Shape xmlns="" ID="Z52K5f7Y4erL8tOmXHkXP9Ah+w0=" pdftag="" Order="_x0032_" bookmark="no"/>
  <Shape xmlns="" ID="U2U2/xKTDn7e1gXL5fxXuN+Xr6c=" pdftag="" Order="_x0031_" bookmark="no"/>
  <Shape xmlns="" ID="yEUDO4OT4ruK/HDxutWbQOdnBSw=" pdftag="" Order="_x0031_"/>
  <Shape xmlns="" ID="N+RN6FC/zw49kNdBmjvPonD2s7E=" pdftag="" Order="_x0031_" bookmark="no"/>
  <Shape xmlns="" ID="LM0/efVpqirbzoL9/q7nEzd248k=" pdftag="" Order="_x0032_" bookmark="no"/>
  <Shape xmlns="" ID="qSgmI5Y/UF3ib5ljKkf0wdZ0mKc=" pdftag="" Order="_x0031_" bookmark="no"/>
  <Shape xmlns="" ID="ebyTKmsRFZvHWgkNNo0i1OpjKEA=" pdftag="" Order="_x0032_" bookmark="no"/>
  <Shape xmlns="" ID="cAoSDzelPW/xPwYQvRnJHDvRNik=" pdftag="" Order="_x0031_" bookmark="no"/>
  <Shape xmlns="" ID="w7rc71N69oMXb/r6PWAEwsJrVcQ=" pdftag="" Order="_x0032_" bookmark="no"/>
  <Shape xmlns="" ID="c/wb6v5I2Se3zD5RMG/lmG2Rlrc=" pdftag="" Order="_x0031_" bookmark="no"/>
  <Shape xmlns="" ID="bdcz6x+0p+lWBBe2+804EK+rtrw=" pdftag="" Order="_x0032_" bookmark="no"/>
  <Shape xmlns="" ID="00iZbo02ono4zYppyh4OJco1B3U=" pdftag="" Order="_x0031_" bookmark="no"/>
  <Shape xmlns="" ID="6dFBirD84x4cw8hnxvHz4KiAMck=" pdftag="" Order="_x0032_" bookmark="no"/>
  <Shape xmlns="" ID="jGAJePz0kqHUfILrXe2jvXxT3V8=" pdftag="" Order="_x0031_" bookmark="no"/>
  <Shape xmlns="" ID="Ukz8Yd4H6yPRqCYZsqaBG4K8JdE=" pdftag="" Order="_x0032_" bookmark="no"/>
  <Shape xmlns="" ID="Nlc6QFGFTgFiGJWHgT5YDhe6TL8=" pdftag="" Order="_x0033_" bookmark="no"/>
  <Shape xmlns="" ID="+efNIKP0rIKUY8y2DRR8SgD9XNM=" pdftag="" Order="_x0031_" bookmark="no"/>
  <Shape xmlns="" ID="DYTD/Ef4kYRFGtiDNKDaXJ3stAY=" pdftag="" Order="_x0032_" bookmark="no"/>
  <Shape xmlns="" ID="vWzKpHQkZI1Y06raoXSX3lL1qqA=" pdftag="" Order="_x0031_"/>
  <Shape xmlns="" ID="BEt+bQ+vXm4dQQIl1BZXOw+t7Yk=" pdftag="" Order="_x0031_" bookmark="no"/>
  <Shape xmlns="" ID="VHFQBnBrf0pa+yJrmmAiS48R3Mw=" pdftag="" Order="_x0032_" bookmark="no"/>
  <Shape xmlns="" ID="q3C+dgGnjo7ZJYJ0LW3qj+qmPac=" pdftag="" Order="_x0031_" bookmark="no"/>
  <Shape xmlns="" ID="kGpYCo6xCZtRMMCq4LeoGq7MQGk=" pdftag="" Order="_x0031_" bookmark="no"/>
  <Shape xmlns="" ID="vn9Ud3EeveoDaNzfDL32DdLTHnA=" pdftag="" Order="_x0032_" bookmark="no"/>
  <Shape xmlns="" ID="gLwRUu1PRVtQriX9Igv2LMHmucQ=" pdftag="" Order="_x0031_" bookmark="no"/>
  <Shape xmlns="" ID="cfdrobLMPrXD42nGpBh8x4tuWVY=" pdftag="" Order="_x0032_" bookmark="no"/>
  <Shape xmlns="" ID="HGuq6KqiNmelbnVh43CIvU4CtBA=" pdftag="" Order="_x0031_" bookmark="no"/>
  <Shape xmlns="" ID="jDZiEiOr2skXnQngs5LRshP8ZRk=" pdftag="" Order="_x0032_" bookmark="no"/>
  <Shape xmlns="" ID="IxWfKsscdZTXQaiqD3MycRtI4pM=" pdftag="" Order="_x0031_" bookmark="no"/>
  <Shape xmlns="" ID="gyyGVO9sY65AyCAzAR+zlW40rFE=" pdftag="" Order="_x0031_" bookmark="no"/>
  <Shape xmlns="" ID="u3CaeBOKezwpG69GMXIFsiK4uZ8=" pdftag="" Order="_x0032_" bookmark="no"/>
  <Shape xmlns="" ID="00HJ1h07NsxCSAypQoxsDv9CqW8=" pdftag="" Order="_x0031_" bookmark="no"/>
  <Shape xmlns="" ID="OJNLQ0MiUO+hTa29izDqFbHAEKY=" pdftag="" Order="_x0032_" bookmark="no"/>
  <Shape xmlns="" ID="KQLPWeB3qWMzgLeKQh8QpjU5NSU=" pdftag="" Order="_x0031_" bookmark="no"/>
  <Shape xmlns="" ID="Svv7BWNmLI70NlFDoH9Hi5arqiE=" pdftag="" Order="_x0031_" bookmark="no"/>
  <Shape xmlns="" ID="b6IXlhERu3aPr0rT/kdOhmmlUsI=" pdftag="" Order="_x0032_" bookmark="no"/>
  <Shape xmlns="" ID="K48R3I0PBWzAlFlPP6om7Fn4EM0=" pdftag="" Order="_x0031_" bookmark="no"/>
  <Shape xmlns="" ID="EAkj7sjDJK2xDEieDjbVO/SamK0=" pdftag="" Order="_x0032_" bookmark="no"/>
  <Shape xmlns="" ID="QEviaIOIz4wh9f4EQ5Q84PvTztI=" pdftag="" Order="_x0031_" bookmark="no"/>
  <Shape xmlns="" ID="nIjPBMw1iw+pUjA7no9djw5WCo4=" pdftag="" Order="_x0032_" bookmark="no"/>
  <Shape xmlns="" ID="788BxW0kEWuVFNj55DHiO0hK3EY=" pdftag="" Order="_x0031_" bookmark="no"/>
  <Shape xmlns="" ID="nCKTmSptJo2Wr85CDRBzQxDpl7M=" pdftag="" Order="_x0032_" bookmark="no"/>
  <Shape xmlns="" ID="+3XC6HBdAPgQdaErQvFVPM9YLAY=" pdftag="" Order="_x0031_" bookmark="no"/>
  <Shape xmlns="" ID="rY/bKVPZPtefzjR7nStGsPt86dY=" pdftag="" Order="_x0032_" bookmark="no"/>
  <Shape xmlns="" ID="ANX0deY/Z4EJc3aacW1Fa5q4Jbs=" pdftag="" Order="_x0031_" bookmark="no"/>
  <Shape xmlns="" ID="I96K9Synd6YEQhuGhuQdD4c+e5A=" pdftag="" Order="_x0032_" bookmark="no"/>
  <Shape xmlns="" ID="Dyt1e6Ccpf2cIYwJ9XxHW1dGpbk=" pdftag="" Order="_x0031_" bookmark="no"/>
  <Shape xmlns="" ID="fFb9XdmLmeqY61NTnNerJTRYgyg=" pdftag="" Order="_x0031_" bookmark="no"/>
  <Shape xmlns="" ID="mhCqO3mUB8laEGaE4X1x0Po7EcQ=" pdftag="" Order="_x0032_" bookmark="no"/>
  <Shape xmlns="" ID="1BAxRD30jgnTkosvHqC3qqbn+ZQ=" pdftag="" Order="_x0031_" bookmark="no"/>
  <Shape xmlns="" ID="SHmN06sNYIHaTQrJq3YU+t4Iy6k=" pdftag="" Order="_x0032_" bookmark="no"/>
  <Shape xmlns="" ID="jWEa5Zq1kd0OygE3L3G6ZGagoAQ=" pdftag="" Order="_x0031_" bookmark="no"/>
  <Shape xmlns="" ID="uBkfyU4HXcFJVEQ0epMYHTqjZME=" pdftag="" Order="_x0032_" bookmark="no"/>
  <Shape xmlns="" ID="/gPeeskMZtr1/ubHcMZc+FYvwTk=" pdftag="" Order="_x0031_" bookmark="no"/>
  <Shape xmlns="" ID="MJpTyjKKb/5DlePNPIPwA68gOgU=" pdftag="" Order="_x0032_" bookmark="no"/>
  <Shape xmlns="" ID="yoGUzeNNckF+rpzQHKgGUGO9fkk=" pdftag="" Order="_x0031_" bookmark="no"/>
  <Shape xmlns="" ID="d89CiZX7M/rsDaLFIspimJrefMI=" pdftag="" Order="_x0032_" bookmark="no"/>
  <Shape xmlns="" ID="gzvrGnm2EUDvrHsJKZFOd5XzbrM=" pdftag="" Order="_x0031_" bookmark="no"/>
  <Shape xmlns="" ID="+tBf9TR8qpqrgJBjqoaWCa/oqEs=" pdftag="" Order="_x0032_" bookmark="no"/>
  <Shape xmlns="" ID="1uS1aqlZnsRCtzG0Dm2XzSfDFao=" pdftag="" Order="_x0031_" bookmark="no"/>
  <Shape xmlns="" ID="RQVRTdi7pw5nsJSng/RIqHjRjpM=" pdftag="" Order="_x0032_" bookmark="no"/>
  <Shape xmlns="" ID="zNeaejuQ8rxpW3CNSy8Tb1pgL10=" pdftag="" Order="_x0031_" bookmark="no"/>
  <Shape xmlns="" ID="5yc1fCmWrK+Kt6MjgLgCCU6s/SY=" pdftag="" Order="_x0032_" bookmark="no"/>
  <Shape xmlns="" ID="4Wa0K37ENSF26WFBWjIniX1Si3g=" pdftag="" Order="_x0031_" bookmark="no"/>
  <Shape xmlns="" ID="tpWY8MtWP1I54uH+vrJLcHDsaNQ=" pdftag="" Order="_x0032_" bookmark="no"/>
  <Shape xmlns="" ID="faTwf57a2jhT1bvSzWK65OqAHRo=" pdftag="" Order="_x0031_" bookmark="no"/>
  <Shape xmlns="" ID="qynFXo8xG9B3ww169QHF0wk5gBU=" pdftag="" Order="_x0031_" bookmark="no"/>
  <Shape xmlns="" ID="7QM01fzoXxIV+7qJxFGLoIUEb3E=" pdftag="" Order="_x0032_" bookmark="no"/>
  <Shape xmlns="" ID="iZ2S5WfaCjuAmX3GY1W7+CASXkQ=" pdftag="" Order="_x0031_" bookmark="no"/>
  <Shape xmlns="" ID="ZpRgD0GNB0tJ17D0ufm0k03Sgmw=" pdftag="" Order="_x0032_" bookmark="no"/>
  <Shape xmlns="" ID="nbtLJsQbiS56B34iDw63HBUhYbE=" pdftag="" Order="_x0031_" bookmark="no"/>
  <Shape xmlns="" ID="4vFap3kAF8RR/A29M79u81r9gtQ=" pdftag="" Order="_x0032_" bookmark="no"/>
  <Shape xmlns="" ID="XdeOC8uFj9MNqWJz48Qga1P6zH0=" pdftag="" Order="_x0031_" bookmark="no"/>
  <Shape xmlns="" ID="grQCTUzkTFYonS97ADxmpXuObxM=" pdftag="" Order="_x0033_" bookmark="no"/>
  <Shape xmlns="" ID="WIRppxfhPXaar0jer4+ZRW6Hk6Y=" pdftag="" Order="_x0034_" artifact="_x0030_" Lang="" formula="no" bookmark="no"/>
  <Shape xmlns="" ID="UmWVC69uuXzzDFRZH/kCmVNnyQA=" pdftag="" Order="_x0032_" artifact="_x0030_" Lang="" formula="no" bookmark="no"/>
  <Shape xmlns="" ID="8zVR5r355Ilgw34zUS9fCtwBRNs=" pdftag="" Order="_x0035_" artifact="_x0030_" Lang="" formula="no" bookmark="no"/>
  <Shape xmlns="" ID="7XHO/H1RgRa8RBEygVzvNQBYpyQ=" pdftag="" Order="_x0031_" bookmark="no"/>
  <Shape xmlns="" ID="3UkSjQjNCPM0d5xqH4hrWV0m5pU=" pdftag="" Order="_x0032_" artifact="_x0031_" formula="no" Lang=""/>
  <HyperLink xmlns="" ID="KizEu5O3o8GIktFgQAB5H+QdxkQ=-203050064106.56_456.9572" plainAltText="https:_x002F__x002F_www.youtube.com_x002F__x0040_IowaPublicInformationBoard" Lang=""/>
  <Shape xmlns="" ID="RZQHFeENfFJkUA7ohlBUjT88BEs=" pdftag="" Order="_x0031_" bookmark="no"/>
  <Shape xmlns="" ID="QCjyAPjpngIZ5c/MW3pz4VN3eM0=" pdftag="" Order="_x0031_" bookmark="no"/>
  <Shape xmlns="" ID="ZhsMperGZVKVwZv+zWfYbxx9fRY=" pdftag="" Order="_x0031_" bookmark="no"/>
  <Shape xmlns="" ID="WP68RmeQy2gSsunfIPc1nECplXk=" pdftag="" artifact="_x0031_" formula="no" Lang="" Order="_x002D_1"/>
  <Shape xmlns="" ID="Xaz8BuNWU4D2whwUUtOztMg6ZL8=" pdftag="" artifact="_x0031_" formula="no" Lang="" Order="_x002D_1"/>
  <SubText xmlns="" ID="WIRppxfhPXaar0jer4+ZRW6Hk6Y=" ActualText=""/>
  <SubText xmlns="" ID="UmWVC69uuXzzDFRZH/kCmVNnyQA=" ActualText=""/>
  <SubText xmlns="" ID="8zVR5r355Ilgw34zUS9fCtwBRNs=" ActualText=""/>
</PAW>
</file>

<file path=customXml/itemProps1.xml><?xml version="1.0" encoding="utf-8"?>
<ds:datastoreItem xmlns:ds="http://schemas.openxmlformats.org/officeDocument/2006/customXml" ds:itemID="{AC9CF2CF-0A9A-4E53-AD6D-848B97E52DC6}">
  <ds:schemaRefs>
    <ds:schemaRef ds:uri="http://www.net-centric.com/PAWPP"/>
  </ds:schemaRefs>
</ds:datastoreItem>
</file>

<file path=docProps/app.xml><?xml version="1.0" encoding="utf-8"?>
<Properties xmlns="http://schemas.openxmlformats.org/officeDocument/2006/extended-properties" xmlns:vt="http://schemas.openxmlformats.org/officeDocument/2006/docPropsVTypes">
  <Template/>
  <TotalTime>0</TotalTime>
  <Words>5587</Words>
  <Application>Microsoft Office PowerPoint</Application>
  <PresentationFormat>Widescreen</PresentationFormat>
  <Paragraphs>666</Paragraphs>
  <Slides>73</Slides>
  <Notes>71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73</vt:i4>
      </vt:variant>
    </vt:vector>
  </HeadingPairs>
  <TitlesOfParts>
    <vt:vector size="80" baseType="lpstr">
      <vt:lpstr>Arial</vt:lpstr>
      <vt:lpstr>Calibri</vt:lpstr>
      <vt:lpstr>Times New Roman</vt:lpstr>
      <vt:lpstr>Wingdings</vt:lpstr>
      <vt:lpstr>Wingdings 2</vt:lpstr>
      <vt:lpstr>View</vt:lpstr>
      <vt:lpstr>1_View</vt:lpstr>
      <vt:lpstr>Iowa Sunshine Laws</vt:lpstr>
      <vt:lpstr>DISCLAIMER</vt:lpstr>
      <vt:lpstr>Today’s Trainers</vt:lpstr>
      <vt:lpstr>IOWA PUBLIC INFORMATION BOARD</vt:lpstr>
      <vt:lpstr>IPIB BOARD MEMBERS</vt:lpstr>
      <vt:lpstr>IPIB STAFF</vt:lpstr>
      <vt:lpstr>What we will cover Today</vt:lpstr>
      <vt:lpstr>   Open Meetings 101 Iowa Code Chapter 21</vt:lpstr>
      <vt:lpstr>Construction favors transparency</vt:lpstr>
      <vt:lpstr>Road map to open meetings</vt:lpstr>
      <vt:lpstr>What is a governmental body?</vt:lpstr>
      <vt:lpstr>Governmental Bodies</vt:lpstr>
      <vt:lpstr>Best Practices</vt:lpstr>
      <vt:lpstr>HOLDING A MEETING</vt:lpstr>
      <vt:lpstr>Meetings</vt:lpstr>
      <vt:lpstr>Meetings</vt:lpstr>
      <vt:lpstr>Deliberation</vt:lpstr>
      <vt:lpstr>Deliberation Best Practice</vt:lpstr>
      <vt:lpstr>SOCIAL GATHERINGS</vt:lpstr>
      <vt:lpstr>MINISTERIAL Purposes</vt:lpstr>
      <vt:lpstr>Best Practice</vt:lpstr>
      <vt:lpstr>EMAIL and text</vt:lpstr>
      <vt:lpstr>Best Practice</vt:lpstr>
      <vt:lpstr>LEGAL REQUIREMENTS FOR  MEETINGS</vt:lpstr>
      <vt:lpstr>notice</vt:lpstr>
      <vt:lpstr>Best Practice</vt:lpstr>
      <vt:lpstr>AGENDAS</vt:lpstr>
      <vt:lpstr>AGENDAS</vt:lpstr>
      <vt:lpstr>Minutes</vt:lpstr>
      <vt:lpstr>Members’ Electronic access</vt:lpstr>
      <vt:lpstr>Public Electronic access</vt:lpstr>
      <vt:lpstr>Public participation</vt:lpstr>
      <vt:lpstr>Public rights at open meeting</vt:lpstr>
      <vt:lpstr>HOLDING A CLOSED SESSION</vt:lpstr>
      <vt:lpstr>Closed Sessions</vt:lpstr>
      <vt:lpstr>Closed Sessions (cont.)</vt:lpstr>
      <vt:lpstr>Closed Sessions (cont.)</vt:lpstr>
      <vt:lpstr>Closed Sessions (cont.)</vt:lpstr>
      <vt:lpstr>Closed Sessions (cont.)</vt:lpstr>
      <vt:lpstr>Closed Session procedures</vt:lpstr>
      <vt:lpstr>Exempt sessions</vt:lpstr>
      <vt:lpstr>   Public Records 101 Iowa Code Chapter 22</vt:lpstr>
      <vt:lpstr>Road map to public records</vt:lpstr>
      <vt:lpstr>What is a public record?</vt:lpstr>
      <vt:lpstr>PUBLIC RECORDS</vt:lpstr>
      <vt:lpstr>MIXING Public AND Private records</vt:lpstr>
      <vt:lpstr>BEST PRACTICES</vt:lpstr>
      <vt:lpstr>Who can obtain public records?</vt:lpstr>
      <vt:lpstr>Who has the right to examine public records?</vt:lpstr>
      <vt:lpstr>Must a request be by an identifiable individual?</vt:lpstr>
      <vt:lpstr>How does a government body comply with legal requirements for producing public records? </vt:lpstr>
      <vt:lpstr>Responsibilities of lawful custodian</vt:lpstr>
      <vt:lpstr>Timeline for a Response</vt:lpstr>
      <vt:lpstr>Best practice</vt:lpstr>
      <vt:lpstr>Supervision and Fees for production</vt:lpstr>
      <vt:lpstr>Fees - attorney Review of public records</vt:lpstr>
      <vt:lpstr>Best practice </vt:lpstr>
      <vt:lpstr>What Exemptions exist for confidential public records?</vt:lpstr>
      <vt:lpstr>Common Confidential Record exemptions</vt:lpstr>
      <vt:lpstr>Common Confidential Record exemptions, cont.</vt:lpstr>
      <vt:lpstr>Confidential Personnel Records </vt:lpstr>
      <vt:lpstr>Persons Outside Government</vt:lpstr>
      <vt:lpstr>Persons Outside Government</vt:lpstr>
      <vt:lpstr>“Draft” Records</vt:lpstr>
      <vt:lpstr>Release of Confidential Records</vt:lpstr>
      <vt:lpstr>When redaction is required</vt:lpstr>
      <vt:lpstr>Best practices </vt:lpstr>
      <vt:lpstr>What happens if a government body does not comply with transparency requirements?</vt:lpstr>
      <vt:lpstr>Penalties and sanctions</vt:lpstr>
      <vt:lpstr>Penalties and sanctions</vt:lpstr>
      <vt:lpstr>Training requirement (HF706)</vt:lpstr>
      <vt:lpstr>Contact us with any questions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2025-07-30T15:42:53Z</dcterms:created>
  <dcterms:modified xsi:type="dcterms:W3CDTF">2026-05-28T17:37:53Z</dcterms:modified>
</cp:coreProperties>
</file>