
<file path=[Content_Types].xml><?xml version="1.0" encoding="utf-8"?>
<Types xmlns="http://schemas.openxmlformats.org/package/2006/content-types">
  <Default Extension="png" ContentType="image/png"/>
  <Default Extension="svg" ContentType="image/svg+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42" r:id="rId1"/>
    <p:sldMasterId id="2147483754" r:id="rId2"/>
  </p:sldMasterIdLst>
  <p:notesMasterIdLst>
    <p:notesMasterId r:id="rId67"/>
  </p:notesMasterIdLst>
  <p:handoutMasterIdLst>
    <p:handoutMasterId r:id="rId68"/>
  </p:handoutMasterIdLst>
  <p:sldIdLst>
    <p:sldId id="359" r:id="rId3"/>
    <p:sldId id="296" r:id="rId4"/>
    <p:sldId id="459" r:id="rId5"/>
    <p:sldId id="262" r:id="rId6"/>
    <p:sldId id="479" r:id="rId7"/>
    <p:sldId id="480" r:id="rId8"/>
    <p:sldId id="263" r:id="rId9"/>
    <p:sldId id="421" r:id="rId10"/>
    <p:sldId id="437" r:id="rId11"/>
    <p:sldId id="481" r:id="rId12"/>
    <p:sldId id="267" r:id="rId13"/>
    <p:sldId id="482" r:id="rId14"/>
    <p:sldId id="501" r:id="rId15"/>
    <p:sldId id="462" r:id="rId16"/>
    <p:sldId id="502" r:id="rId17"/>
    <p:sldId id="483" r:id="rId18"/>
    <p:sldId id="466" r:id="rId19"/>
    <p:sldId id="484" r:id="rId20"/>
    <p:sldId id="461" r:id="rId21"/>
    <p:sldId id="460" r:id="rId22"/>
    <p:sldId id="274" r:id="rId23"/>
    <p:sldId id="469" r:id="rId24"/>
    <p:sldId id="270" r:id="rId25"/>
    <p:sldId id="500" r:id="rId26"/>
    <p:sldId id="485" r:id="rId27"/>
    <p:sldId id="276" r:id="rId28"/>
    <p:sldId id="277" r:id="rId29"/>
    <p:sldId id="308" r:id="rId30"/>
    <p:sldId id="486" r:id="rId31"/>
    <p:sldId id="487" r:id="rId32"/>
    <p:sldId id="278" r:id="rId33"/>
    <p:sldId id="408" r:id="rId34"/>
    <p:sldId id="471" r:id="rId35"/>
    <p:sldId id="488" r:id="rId36"/>
    <p:sldId id="489" r:id="rId37"/>
    <p:sldId id="280" r:id="rId38"/>
    <p:sldId id="478" r:id="rId39"/>
    <p:sldId id="474" r:id="rId40"/>
    <p:sldId id="490" r:id="rId41"/>
    <p:sldId id="355" r:id="rId42"/>
    <p:sldId id="476" r:id="rId43"/>
    <p:sldId id="491" r:id="rId44"/>
    <p:sldId id="494" r:id="rId45"/>
    <p:sldId id="377" r:id="rId46"/>
    <p:sldId id="495" r:id="rId47"/>
    <p:sldId id="369" r:id="rId48"/>
    <p:sldId id="496" r:id="rId49"/>
    <p:sldId id="405" r:id="rId50"/>
    <p:sldId id="440" r:id="rId51"/>
    <p:sldId id="497" r:id="rId52"/>
    <p:sldId id="358" r:id="rId53"/>
    <p:sldId id="371" r:id="rId54"/>
    <p:sldId id="372" r:id="rId55"/>
    <p:sldId id="392" r:id="rId56"/>
    <p:sldId id="433" r:id="rId57"/>
    <p:sldId id="375" r:id="rId58"/>
    <p:sldId id="423" r:id="rId59"/>
    <p:sldId id="426" r:id="rId60"/>
    <p:sldId id="498" r:id="rId61"/>
    <p:sldId id="374" r:id="rId62"/>
    <p:sldId id="373" r:id="rId63"/>
    <p:sldId id="499" r:id="rId64"/>
    <p:sldId id="376" r:id="rId65"/>
    <p:sldId id="441" r:id="rId66"/>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D34817"/>
    <a:srgbClr val="1C3463"/>
    <a:srgbClr val="418AB3"/>
    <a:srgbClr val="878284"/>
    <a:srgbClr val="FAB907"/>
    <a:srgbClr val="FCC40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6280" autoAdjust="0"/>
    <p:restoredTop sz="93388" autoAdjust="0"/>
  </p:normalViewPr>
  <p:slideViewPr>
    <p:cSldViewPr snapToGrid="0">
      <p:cViewPr varScale="1">
        <p:scale>
          <a:sx n="103" d="100"/>
          <a:sy n="103" d="100"/>
        </p:scale>
        <p:origin x="114"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5" Type="http://schemas.openxmlformats.org/officeDocument/2006/relationships/slide" Target="slides/slide3.xml"/><Relationship Id="rId61" Type="http://schemas.openxmlformats.org/officeDocument/2006/relationships/slide" Target="slides/slide59.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commentAuthors" Target="commentAuthors.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theme" Target="theme/theme1.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notesMaster" Target="notesMasters/notesMaster1.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 Type="http://schemas.openxmlformats.org/officeDocument/2006/relationships/slide" Target="slides/slide5.xml"/><Relationship Id="rId7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B604F76-848B-4FBB-808E-D1A72D7366C8}"/>
              </a:ext>
            </a:extLst>
          </p:cNvPr>
          <p:cNvSpPr>
            <a:spLocks noGrp="1"/>
          </p:cNvSpPr>
          <p:nvPr>
            <p:ph type="hdr" sz="quarter"/>
          </p:nvPr>
        </p:nvSpPr>
        <p:spPr>
          <a:xfrm>
            <a:off x="1" y="0"/>
            <a:ext cx="3038475" cy="466726"/>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2CD953D-BEC5-46AA-A9E1-1818B79CF825}"/>
              </a:ext>
            </a:extLst>
          </p:cNvPr>
          <p:cNvSpPr>
            <a:spLocks noGrp="1"/>
          </p:cNvSpPr>
          <p:nvPr>
            <p:ph type="dt" sz="quarter" idx="1"/>
          </p:nvPr>
        </p:nvSpPr>
        <p:spPr>
          <a:xfrm>
            <a:off x="3970338" y="0"/>
            <a:ext cx="3038475" cy="466726"/>
          </a:xfrm>
          <a:prstGeom prst="rect">
            <a:avLst/>
          </a:prstGeom>
        </p:spPr>
        <p:txBody>
          <a:bodyPr vert="horz" lIns="91440" tIns="45720" rIns="91440" bIns="45720" rtlCol="0"/>
          <a:lstStyle>
            <a:lvl1pPr algn="r">
              <a:defRPr sz="1200"/>
            </a:lvl1pPr>
          </a:lstStyle>
          <a:p>
            <a:endParaRPr lang="en-US" dirty="0"/>
          </a:p>
        </p:txBody>
      </p:sp>
      <p:sp>
        <p:nvSpPr>
          <p:cNvPr id="4" name="Footer Placeholder 3">
            <a:extLst>
              <a:ext uri="{FF2B5EF4-FFF2-40B4-BE49-F238E27FC236}">
                <a16:creationId xmlns:a16="http://schemas.microsoft.com/office/drawing/2014/main" id="{CBE27ABC-3AB4-4D19-B14D-AA7EB1CA76FB}"/>
              </a:ext>
            </a:extLst>
          </p:cNvPr>
          <p:cNvSpPr>
            <a:spLocks noGrp="1"/>
          </p:cNvSpPr>
          <p:nvPr>
            <p:ph type="ftr" sz="quarter" idx="2"/>
          </p:nvPr>
        </p:nvSpPr>
        <p:spPr>
          <a:xfrm>
            <a:off x="1" y="8829676"/>
            <a:ext cx="3038475" cy="466726"/>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7BA61338-9E22-4DD5-A7C4-8286B8DE7031}"/>
              </a:ext>
            </a:extLst>
          </p:cNvPr>
          <p:cNvSpPr>
            <a:spLocks noGrp="1"/>
          </p:cNvSpPr>
          <p:nvPr>
            <p:ph type="sldNum" sz="quarter" idx="3"/>
          </p:nvPr>
        </p:nvSpPr>
        <p:spPr>
          <a:xfrm>
            <a:off x="3970338" y="8829676"/>
            <a:ext cx="3038475" cy="466726"/>
          </a:xfrm>
          <a:prstGeom prst="rect">
            <a:avLst/>
          </a:prstGeom>
        </p:spPr>
        <p:txBody>
          <a:bodyPr vert="horz" lIns="91440" tIns="45720" rIns="91440" bIns="45720" rtlCol="0" anchor="b"/>
          <a:lstStyle>
            <a:lvl1pPr algn="r">
              <a:defRPr sz="1200"/>
            </a:lvl1pPr>
          </a:lstStyle>
          <a:p>
            <a:fld id="{FD4AC456-4A22-4D35-B363-BAFEA57CC6EF}" type="slidenum">
              <a:rPr lang="en-US" smtClean="0"/>
              <a:t>‹#›</a:t>
            </a:fld>
            <a:endParaRPr lang="en-US" dirty="0"/>
          </a:p>
        </p:txBody>
      </p:sp>
    </p:spTree>
    <p:extLst>
      <p:ext uri="{BB962C8B-B14F-4D97-AF65-F5344CB8AC3E}">
        <p14:creationId xmlns:p14="http://schemas.microsoft.com/office/powerpoint/2010/main" val="405751372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1"/>
            <a:ext cx="3037840" cy="466434"/>
          </a:xfrm>
          <a:prstGeom prst="rect">
            <a:avLst/>
          </a:prstGeom>
        </p:spPr>
        <p:txBody>
          <a:bodyPr vert="horz" lIns="93177" tIns="46589" rIns="93177" bIns="46589" rtlCol="0"/>
          <a:lstStyle>
            <a:lvl1pPr algn="r">
              <a:defRPr sz="1200"/>
            </a:lvl1pPr>
          </a:lstStyle>
          <a:p>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3"/>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2DB87534-C1E4-492D-B61A-E9C3D91C607F}" type="slidenum">
              <a:rPr lang="en-US" smtClean="0"/>
              <a:t>‹#›</a:t>
            </a:fld>
            <a:endParaRPr lang="en-US" dirty="0"/>
          </a:p>
        </p:txBody>
      </p:sp>
    </p:spTree>
    <p:extLst>
      <p:ext uri="{BB962C8B-B14F-4D97-AF65-F5344CB8AC3E}">
        <p14:creationId xmlns:p14="http://schemas.microsoft.com/office/powerpoint/2010/main" val="3632420725"/>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69EC781-3611-490F-A0F9-757BEBA072C1}" type="slidenum">
              <a:rPr lang="en-US" smtClean="0"/>
              <a:pPr/>
              <a:t>1</a:t>
            </a:fld>
            <a:endParaRPr lang="en-US" dirty="0"/>
          </a:p>
        </p:txBody>
      </p:sp>
      <p:sp>
        <p:nvSpPr>
          <p:cNvPr id="5" name="Date Placeholder 4">
            <a:extLst>
              <a:ext uri="{FF2B5EF4-FFF2-40B4-BE49-F238E27FC236}">
                <a16:creationId xmlns:a16="http://schemas.microsoft.com/office/drawing/2014/main" id="{7B92018F-62C1-4744-87EF-A0D875B520C6}"/>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35051790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69EC781-3611-490F-A0F9-757BEBA072C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910DA0EE-DD7B-4610-9793-10F9B0BE6912}"/>
              </a:ext>
            </a:extLst>
          </p:cNvPr>
          <p:cNvSpPr>
            <a:spLocks noGrp="1"/>
          </p:cNvSpPr>
          <p:nvPr>
            <p:ph type="dt" idx="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327774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69EC781-3611-490F-A0F9-757BEBA072C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5CD20C3F-B6C8-46D8-8B7A-8D0C97041A6E}"/>
              </a:ext>
            </a:extLst>
          </p:cNvPr>
          <p:cNvSpPr>
            <a:spLocks noGrp="1"/>
          </p:cNvSpPr>
          <p:nvPr>
            <p:ph type="dt" idx="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212945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69EC781-3611-490F-A0F9-757BEBA072C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87F3B64E-7E36-4422-939E-BAC506C5A853}"/>
              </a:ext>
            </a:extLst>
          </p:cNvPr>
          <p:cNvSpPr>
            <a:spLocks noGrp="1"/>
          </p:cNvSpPr>
          <p:nvPr>
            <p:ph type="dt" idx="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010315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69EC781-3611-490F-A0F9-757BEBA072C1}" type="slidenum">
              <a:rPr lang="en-US" smtClean="0"/>
              <a:pPr/>
              <a:t>21</a:t>
            </a:fld>
            <a:endParaRPr lang="en-US" dirty="0"/>
          </a:p>
        </p:txBody>
      </p:sp>
      <p:sp>
        <p:nvSpPr>
          <p:cNvPr id="5" name="Date Placeholder 4">
            <a:extLst>
              <a:ext uri="{FF2B5EF4-FFF2-40B4-BE49-F238E27FC236}">
                <a16:creationId xmlns:a16="http://schemas.microsoft.com/office/drawing/2014/main" id="{BE67CFA3-8923-48FB-A44C-222737C110F0}"/>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33428992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69EC781-3611-490F-A0F9-757BEBA072C1}" type="slidenum">
              <a:rPr lang="en-US" smtClean="0"/>
              <a:pPr/>
              <a:t>23</a:t>
            </a:fld>
            <a:endParaRPr lang="en-US" dirty="0"/>
          </a:p>
        </p:txBody>
      </p:sp>
      <p:sp>
        <p:nvSpPr>
          <p:cNvPr id="5" name="Date Placeholder 4">
            <a:extLst>
              <a:ext uri="{FF2B5EF4-FFF2-40B4-BE49-F238E27FC236}">
                <a16:creationId xmlns:a16="http://schemas.microsoft.com/office/drawing/2014/main" id="{0F3D1467-6EE1-4B6E-9CAA-1CEC8FCE82E4}"/>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14508902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69EC781-3611-490F-A0F9-757BEBA072C1}" type="slidenum">
              <a:rPr lang="en-US" smtClean="0"/>
              <a:pPr/>
              <a:t>24</a:t>
            </a:fld>
            <a:endParaRPr lang="en-US" dirty="0"/>
          </a:p>
        </p:txBody>
      </p:sp>
      <p:sp>
        <p:nvSpPr>
          <p:cNvPr id="5" name="Date Placeholder 4">
            <a:extLst>
              <a:ext uri="{FF2B5EF4-FFF2-40B4-BE49-F238E27FC236}">
                <a16:creationId xmlns:a16="http://schemas.microsoft.com/office/drawing/2014/main" id="{0F3D1467-6EE1-4B6E-9CAA-1CEC8FCE82E4}"/>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9490251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69EC781-3611-490F-A0F9-757BEBA072C1}" type="slidenum">
              <a:rPr lang="en-US" smtClean="0"/>
              <a:pPr/>
              <a:t>26</a:t>
            </a:fld>
            <a:endParaRPr lang="en-US" dirty="0"/>
          </a:p>
        </p:txBody>
      </p:sp>
      <p:sp>
        <p:nvSpPr>
          <p:cNvPr id="5" name="Date Placeholder 4">
            <a:extLst>
              <a:ext uri="{FF2B5EF4-FFF2-40B4-BE49-F238E27FC236}">
                <a16:creationId xmlns:a16="http://schemas.microsoft.com/office/drawing/2014/main" id="{B2CCB65F-9FA4-4EE1-98F1-F60ACAC7D3F6}"/>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19527647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69EC781-3611-490F-A0F9-757BEBA072C1}" type="slidenum">
              <a:rPr lang="en-US" smtClean="0"/>
              <a:pPr/>
              <a:t>27</a:t>
            </a:fld>
            <a:endParaRPr lang="en-US" dirty="0"/>
          </a:p>
        </p:txBody>
      </p:sp>
      <p:sp>
        <p:nvSpPr>
          <p:cNvPr id="5" name="Date Placeholder 4">
            <a:extLst>
              <a:ext uri="{FF2B5EF4-FFF2-40B4-BE49-F238E27FC236}">
                <a16:creationId xmlns:a16="http://schemas.microsoft.com/office/drawing/2014/main" id="{6A722B9C-5CD7-4EE7-9009-DEBFAC97C944}"/>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166792837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69EC781-3611-490F-A0F9-757BEBA072C1}" type="slidenum">
              <a:rPr lang="en-US" smtClean="0"/>
              <a:pPr/>
              <a:t>28</a:t>
            </a:fld>
            <a:endParaRPr lang="en-US" dirty="0"/>
          </a:p>
        </p:txBody>
      </p:sp>
      <p:sp>
        <p:nvSpPr>
          <p:cNvPr id="5" name="Date Placeholder 4">
            <a:extLst>
              <a:ext uri="{FF2B5EF4-FFF2-40B4-BE49-F238E27FC236}">
                <a16:creationId xmlns:a16="http://schemas.microsoft.com/office/drawing/2014/main" id="{2C0A91F0-B29A-4E89-88BF-6CAE66F28A9C}"/>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36626172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69EC781-3611-490F-A0F9-757BEBA072C1}" type="slidenum">
              <a:rPr lang="en-US" smtClean="0"/>
              <a:pPr/>
              <a:t>29</a:t>
            </a:fld>
            <a:endParaRPr lang="en-US" dirty="0"/>
          </a:p>
        </p:txBody>
      </p:sp>
      <p:sp>
        <p:nvSpPr>
          <p:cNvPr id="5" name="Date Placeholder 4">
            <a:extLst>
              <a:ext uri="{FF2B5EF4-FFF2-40B4-BE49-F238E27FC236}">
                <a16:creationId xmlns:a16="http://schemas.microsoft.com/office/drawing/2014/main" id="{2C0A91F0-B29A-4E89-88BF-6CAE66F28A9C}"/>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19483573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931774">
              <a:defRPr/>
            </a:pPr>
            <a:fld id="{069EC781-3611-490F-A0F9-757BEBA072C1}" type="slidenum">
              <a:rPr lang="en-US">
                <a:solidFill>
                  <a:prstClr val="black"/>
                </a:solidFill>
                <a:latin typeface="Calibri"/>
              </a:rPr>
              <a:pPr defTabSz="931774">
                <a:defRPr/>
              </a:pPr>
              <a:t>2</a:t>
            </a:fld>
            <a:endParaRPr lang="en-US" dirty="0">
              <a:solidFill>
                <a:prstClr val="black"/>
              </a:solidFill>
              <a:latin typeface="Calibri"/>
            </a:endParaRPr>
          </a:p>
        </p:txBody>
      </p:sp>
      <p:sp>
        <p:nvSpPr>
          <p:cNvPr id="5" name="Date Placeholder 4">
            <a:extLst>
              <a:ext uri="{FF2B5EF4-FFF2-40B4-BE49-F238E27FC236}">
                <a16:creationId xmlns:a16="http://schemas.microsoft.com/office/drawing/2014/main" id="{945650F0-48C3-4FDB-87FE-C9493F8AC2F7}"/>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7872440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69EC781-3611-490F-A0F9-757BEBA072C1}" type="slidenum">
              <a:rPr lang="en-US" smtClean="0"/>
              <a:pPr/>
              <a:t>30</a:t>
            </a:fld>
            <a:endParaRPr lang="en-US" dirty="0"/>
          </a:p>
        </p:txBody>
      </p:sp>
      <p:sp>
        <p:nvSpPr>
          <p:cNvPr id="5" name="Date Placeholder 4">
            <a:extLst>
              <a:ext uri="{FF2B5EF4-FFF2-40B4-BE49-F238E27FC236}">
                <a16:creationId xmlns:a16="http://schemas.microsoft.com/office/drawing/2014/main" id="{2C0A91F0-B29A-4E89-88BF-6CAE66F28A9C}"/>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179431341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69EC781-3611-490F-A0F9-757BEBA072C1}" type="slidenum">
              <a:rPr lang="en-US" smtClean="0"/>
              <a:pPr/>
              <a:t>31</a:t>
            </a:fld>
            <a:endParaRPr lang="en-US" dirty="0"/>
          </a:p>
        </p:txBody>
      </p:sp>
      <p:sp>
        <p:nvSpPr>
          <p:cNvPr id="5" name="Date Placeholder 4">
            <a:extLst>
              <a:ext uri="{FF2B5EF4-FFF2-40B4-BE49-F238E27FC236}">
                <a16:creationId xmlns:a16="http://schemas.microsoft.com/office/drawing/2014/main" id="{4D9B2C97-B8F5-4343-B0A9-6A27C8549B47}"/>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260999550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DB87534-C1E4-492D-B61A-E9C3D91C607F}" type="slidenum">
              <a:rPr lang="en-US" smtClean="0"/>
              <a:t>32</a:t>
            </a:fld>
            <a:endParaRPr lang="en-US" dirty="0"/>
          </a:p>
        </p:txBody>
      </p:sp>
      <p:sp>
        <p:nvSpPr>
          <p:cNvPr id="5" name="Date Placeholder 4">
            <a:extLst>
              <a:ext uri="{FF2B5EF4-FFF2-40B4-BE49-F238E27FC236}">
                <a16:creationId xmlns:a16="http://schemas.microsoft.com/office/drawing/2014/main" id="{7708D301-A9A1-4DB0-A1DA-C0A57F4BB242}"/>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134468096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69EC781-3611-490F-A0F9-757BEBA072C1}" type="slidenum">
              <a:rPr lang="en-US" smtClean="0"/>
              <a:pPr/>
              <a:t>34</a:t>
            </a:fld>
            <a:endParaRPr lang="en-US" dirty="0"/>
          </a:p>
        </p:txBody>
      </p:sp>
      <p:sp>
        <p:nvSpPr>
          <p:cNvPr id="5" name="Date Placeholder 4">
            <a:extLst>
              <a:ext uri="{FF2B5EF4-FFF2-40B4-BE49-F238E27FC236}">
                <a16:creationId xmlns:a16="http://schemas.microsoft.com/office/drawing/2014/main" id="{A5426C79-7895-4F00-8106-9691D3B3B75D}"/>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308981483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65887" rtl="0" eaLnBrk="1" fontAlgn="auto" latinLnBrk="0" hangingPunct="1">
              <a:lnSpc>
                <a:spcPct val="100000"/>
              </a:lnSpc>
              <a:spcBef>
                <a:spcPts val="0"/>
              </a:spcBef>
              <a:spcAft>
                <a:spcPts val="0"/>
              </a:spcAft>
              <a:buClrTx/>
              <a:buSzTx/>
              <a:buFontTx/>
              <a:buNone/>
              <a:tabLst/>
              <a:defRPr/>
            </a:pPr>
            <a:fld id="{069EC781-3611-490F-A0F9-757BEBA072C1}" type="slidenum">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465887" rtl="0" eaLnBrk="1" fontAlgn="auto" latinLnBrk="0" hangingPunct="1">
                <a:lnSpc>
                  <a:spcPct val="100000"/>
                </a:lnSpc>
                <a:spcBef>
                  <a:spcPts val="0"/>
                </a:spcBef>
                <a:spcAft>
                  <a:spcPts val="0"/>
                </a:spcAft>
                <a:buClrTx/>
                <a:buSzTx/>
                <a:buFontTx/>
                <a:buNone/>
                <a:tabLst/>
                <a:defRPr/>
              </a:pPr>
              <a:t>36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084D9534-A5CB-4462-ACF4-9EB2BD00556E}"/>
              </a:ext>
            </a:extLst>
          </p:cNvPr>
          <p:cNvSpPr>
            <a:spLocks noGrp="1"/>
          </p:cNvSpPr>
          <p:nvPr>
            <p:ph type="dt" idx="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4474278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40</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5832D33D-46BC-4383-994B-560642ADE04E}"/>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406640083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41</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5EBC2CCA-A2E1-4E73-BBA6-DDC9720D4916}"/>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341151807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43</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238F4C57-2E92-4701-95EE-80A909C3A1A6}"/>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165260697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44</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238F4C57-2E92-4701-95EE-80A909C3A1A6}"/>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306053676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45</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238F4C57-2E92-4701-95EE-80A909C3A1A6}"/>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11813308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110000"/>
              </a:lnSpc>
            </a:pPr>
            <a:r>
              <a:rPr lang="en-US" dirty="0">
                <a:solidFill>
                  <a:schemeClr val="tx2"/>
                </a:solidFill>
              </a:rPr>
              <a:t>First enacted July 1, 1967</a:t>
            </a:r>
          </a:p>
          <a:p>
            <a:pPr>
              <a:lnSpc>
                <a:spcPct val="110000"/>
              </a:lnSpc>
            </a:pPr>
            <a:endParaRPr lang="en-US" dirty="0">
              <a:solidFill>
                <a:schemeClr val="tx2"/>
              </a:solidFill>
            </a:endParaRPr>
          </a:p>
          <a:p>
            <a:pPr>
              <a:lnSpc>
                <a:spcPct val="110000"/>
              </a:lnSpc>
            </a:pPr>
            <a:r>
              <a:rPr lang="en-US" dirty="0">
                <a:solidFill>
                  <a:schemeClr val="tx2"/>
                </a:solidFill>
              </a:rPr>
              <a:t>Tweaked from the 1970’s on</a:t>
            </a:r>
          </a:p>
          <a:p>
            <a:endParaRPr lang="en-US" dirty="0"/>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4</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4393B113-28F5-4E5D-88E3-8B5409EFA5DF}"/>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180903579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46</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65E666C5-E620-43A6-9BC7-70605960FEE8}"/>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359696972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47</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65E666C5-E620-43A6-9BC7-70605960FEE8}"/>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314866855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48</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E10BF308-1F1D-4284-93C7-C3BA60EB882C}"/>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371936407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49</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456A7941-13AA-4297-9DC0-116200FD779F}"/>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27186854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51</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3ECBE28D-A120-49C8-AC6A-EFF9E0ECBAD5}"/>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183054296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52</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58E6057D-95DA-4E9F-8416-0522993A4AEF}"/>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383864689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53</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77A9EF81-694B-4056-A9E1-AEF7E80EE636}"/>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6770976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54</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FA62FB92-68F5-4392-BC7D-F9675AD7EC16}"/>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120607436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56</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C8D57D9B-F48F-4EB9-B555-E908F8229886}"/>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416871792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DB87534-C1E4-492D-B61A-E9C3D91C607F}" type="slidenum">
              <a:rPr lang="en-US" smtClean="0"/>
              <a:t>57</a:t>
            </a:fld>
            <a:endParaRPr lang="en-US" dirty="0"/>
          </a:p>
        </p:txBody>
      </p:sp>
      <p:sp>
        <p:nvSpPr>
          <p:cNvPr id="5" name="Date Placeholder 4">
            <a:extLst>
              <a:ext uri="{FF2B5EF4-FFF2-40B4-BE49-F238E27FC236}">
                <a16:creationId xmlns:a16="http://schemas.microsoft.com/office/drawing/2014/main" id="{5382BD02-4EA5-477E-BEF1-549F4016689B}"/>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27927422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69EC781-3611-490F-A0F9-757BEBA072C1}" type="slidenum">
              <a:rPr lang="en-US" smtClean="0"/>
              <a:pPr/>
              <a:t>5</a:t>
            </a:fld>
            <a:endParaRPr lang="en-US" dirty="0"/>
          </a:p>
        </p:txBody>
      </p:sp>
      <p:sp>
        <p:nvSpPr>
          <p:cNvPr id="5" name="Date Placeholder 4">
            <a:extLst>
              <a:ext uri="{FF2B5EF4-FFF2-40B4-BE49-F238E27FC236}">
                <a16:creationId xmlns:a16="http://schemas.microsoft.com/office/drawing/2014/main" id="{A5426C79-7895-4F00-8106-9691D3B3B75D}"/>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199111873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58</a:t>
            </a:fld>
            <a:endParaRPr lang="en-US" dirty="0">
              <a:solidFill>
                <a:prstClr val="black"/>
              </a:solidFill>
              <a:latin typeface="Calibri" panose="020F0502020204030204"/>
            </a:endParaRPr>
          </a:p>
        </p:txBody>
      </p:sp>
    </p:spTree>
    <p:extLst>
      <p:ext uri="{BB962C8B-B14F-4D97-AF65-F5344CB8AC3E}">
        <p14:creationId xmlns:p14="http://schemas.microsoft.com/office/powerpoint/2010/main" val="256699740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59</a:t>
            </a:fld>
            <a:endParaRPr lang="en-US" dirty="0">
              <a:solidFill>
                <a:prstClr val="black"/>
              </a:solidFill>
              <a:latin typeface="Calibri" panose="020F0502020204030204"/>
            </a:endParaRPr>
          </a:p>
        </p:txBody>
      </p:sp>
    </p:spTree>
    <p:extLst>
      <p:ext uri="{BB962C8B-B14F-4D97-AF65-F5344CB8AC3E}">
        <p14:creationId xmlns:p14="http://schemas.microsoft.com/office/powerpoint/2010/main" val="148329088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60</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8E3AC503-5A5C-4B2F-A328-FD9EB36630C6}"/>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400655690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61</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4DB092DE-2A58-4BB3-88CC-526F4E8252CD}"/>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136278590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465887">
              <a:defRPr/>
            </a:pPr>
            <a:fld id="{069EC781-3611-490F-A0F9-757BEBA072C1}" type="slidenum">
              <a:rPr lang="en-US">
                <a:solidFill>
                  <a:prstClr val="black"/>
                </a:solidFill>
                <a:latin typeface="Calibri" panose="020F0502020204030204"/>
              </a:rPr>
              <a:pPr defTabSz="465887">
                <a:defRPr/>
              </a:pPr>
              <a:t>63</a:t>
            </a:fld>
            <a:endParaRPr lang="en-US" dirty="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B02F5616-3CDA-492D-85D5-913DBEEBC0C6}"/>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4916257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69EC781-3611-490F-A0F9-757BEBA072C1}" type="slidenum">
              <a:rPr lang="en-US" smtClean="0"/>
              <a:pPr/>
              <a:t>7</a:t>
            </a:fld>
            <a:endParaRPr lang="en-US" dirty="0"/>
          </a:p>
        </p:txBody>
      </p:sp>
      <p:sp>
        <p:nvSpPr>
          <p:cNvPr id="5" name="Date Placeholder 4">
            <a:extLst>
              <a:ext uri="{FF2B5EF4-FFF2-40B4-BE49-F238E27FC236}">
                <a16:creationId xmlns:a16="http://schemas.microsoft.com/office/drawing/2014/main" id="{A5426C79-7895-4F00-8106-9691D3B3B75D}"/>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14673223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DB87534-C1E4-492D-B61A-E9C3D91C607F}" type="slidenum">
              <a:rPr lang="en-US" smtClean="0"/>
              <a:t>8</a:t>
            </a:fld>
            <a:endParaRPr lang="en-US" dirty="0"/>
          </a:p>
        </p:txBody>
      </p:sp>
      <p:sp>
        <p:nvSpPr>
          <p:cNvPr id="5" name="Date Placeholder 4">
            <a:extLst>
              <a:ext uri="{FF2B5EF4-FFF2-40B4-BE49-F238E27FC236}">
                <a16:creationId xmlns:a16="http://schemas.microsoft.com/office/drawing/2014/main" id="{FB643193-1F65-40B5-850B-7DE7A1480BCF}"/>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2442386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69EC781-3611-490F-A0F9-757BEBA072C1}" type="slidenum">
              <a:rPr lang="en-US" smtClean="0"/>
              <a:pPr/>
              <a:t>9</a:t>
            </a:fld>
            <a:endParaRPr lang="en-US" dirty="0"/>
          </a:p>
        </p:txBody>
      </p:sp>
      <p:sp>
        <p:nvSpPr>
          <p:cNvPr id="5" name="Date Placeholder 4">
            <a:extLst>
              <a:ext uri="{FF2B5EF4-FFF2-40B4-BE49-F238E27FC236}">
                <a16:creationId xmlns:a16="http://schemas.microsoft.com/office/drawing/2014/main" id="{9A1FF420-1A03-44C8-AB39-FB14024415B3}"/>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2678775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69EC781-3611-490F-A0F9-757BEBA072C1}" type="slidenum">
              <a:rPr lang="en-US" smtClean="0"/>
              <a:pPr/>
              <a:t>11</a:t>
            </a:fld>
            <a:endParaRPr lang="en-US" dirty="0"/>
          </a:p>
        </p:txBody>
      </p:sp>
      <p:sp>
        <p:nvSpPr>
          <p:cNvPr id="5" name="Date Placeholder 4">
            <a:extLst>
              <a:ext uri="{FF2B5EF4-FFF2-40B4-BE49-F238E27FC236}">
                <a16:creationId xmlns:a16="http://schemas.microsoft.com/office/drawing/2014/main" id="{8516C121-6558-48CF-88E6-1D9C81A3759D}"/>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22558925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69EC781-3611-490F-A0F9-757BEBA072C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6C7B91DD-54F0-4AF1-A2B8-BBEC115296CE}"/>
              </a:ext>
            </a:extLst>
          </p:cNvPr>
          <p:cNvSpPr>
            <a:spLocks noGrp="1"/>
          </p:cNvSpPr>
          <p:nvPr>
            <p:ph type="dt" idx="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807717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spc="3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7" name="Rectangle 6"/>
          <p:cNvSpPr/>
          <p:nvPr/>
        </p:nvSpPr>
        <p:spPr>
          <a:xfrm>
            <a:off x="0" y="0"/>
            <a:ext cx="457200" cy="6858000"/>
          </a:xfrm>
          <a:prstGeom prst="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Date Placeholder 7"/>
          <p:cNvSpPr>
            <a:spLocks noGrp="1"/>
          </p:cNvSpPr>
          <p:nvPr>
            <p:ph type="dt" sz="half" idx="10"/>
          </p:nvPr>
        </p:nvSpPr>
        <p:spPr/>
        <p:txBody>
          <a:bodyPr/>
          <a:lstStyle/>
          <a:p>
            <a:fld id="{48A87A34-81AB-432B-8DAE-1953F412C126}" type="datetimeFigureOut">
              <a:rPr lang="en-US" smtClean="0"/>
              <a:t>12/3/2025</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t>‹#›</a:t>
            </a:fld>
            <a:endParaRPr lang="en-US" dirty="0"/>
          </a:p>
        </p:txBody>
      </p:sp>
      <p:cxnSp>
        <p:nvCxnSpPr>
          <p:cNvPr id="12" name="Straight Connector 11">
            <a:extLst>
              <a:ext uri="{FF2B5EF4-FFF2-40B4-BE49-F238E27FC236}">
                <a16:creationId xmlns:a16="http://schemas.microsoft.com/office/drawing/2014/main" id="{98D543FA-046E-4D9F-A594-D2B1B15AB646}"/>
              </a:ext>
            </a:extLst>
          </p:cNvPr>
          <p:cNvCxnSpPr/>
          <p:nvPr userDrawn="1"/>
        </p:nvCxnSpPr>
        <p:spPr>
          <a:xfrm>
            <a:off x="1406555" y="4904127"/>
            <a:ext cx="9144000" cy="0"/>
          </a:xfrm>
          <a:prstGeom prst="line">
            <a:avLst/>
          </a:prstGeom>
          <a:ln w="41275">
            <a:solidFill>
              <a:srgbClr val="1C346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002450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158B95-C60A-4AA8-BA6A-079DA2D043FE}" type="datetimeFigureOut">
              <a:rPr lang="en-US" smtClean="0"/>
              <a:t>12/3/2025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0DA84C-C3A3-4F2A-A312-CA3BAE41B02E}" type="slidenum">
              <a:rPr lang="en-US" smtClean="0"/>
              <a:t>‹#›</a:t>
            </a:fld>
            <a:endParaRPr lang="en-US" dirty="0"/>
          </a:p>
        </p:txBody>
      </p:sp>
      <p:sp>
        <p:nvSpPr>
          <p:cNvPr id="7" name="Rectangle 6"/>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980437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158B95-C60A-4AA8-BA6A-079DA2D043FE}" type="datetimeFigureOut">
              <a:rPr lang="en-US" smtClean="0"/>
              <a:t>12/3/2025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0DA84C-C3A3-4F2A-A312-CA3BAE41B02E}" type="slidenum">
              <a:rPr lang="en-US" smtClean="0"/>
              <a:t>‹#›</a:t>
            </a:fld>
            <a:endParaRPr lang="en-US" dirty="0"/>
          </a:p>
        </p:txBody>
      </p:sp>
      <p:sp>
        <p:nvSpPr>
          <p:cNvPr id="7" name="Rectangle 6"/>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1770660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cap="all" baseline="0"/>
            </a:lvl1pPr>
          </a:lstStyle>
          <a:p>
            <a:r>
              <a:rPr lang="en-US" dirty="0"/>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50" b="0" i="0" u="none" strike="noStrike" kern="1200" cap="none" spc="0" normalizeH="0" baseline="0" noProof="0" smtClean="0">
                <a:ln>
                  <a:noFill/>
                </a:ln>
                <a:solidFill>
                  <a:srgbClr val="418AB3">
                    <a:lumMod val="40000"/>
                    <a:lumOff val="60000"/>
                  </a:srgbClr>
                </a:solidFill>
                <a:effectLst/>
                <a:uLnTx/>
                <a:uFillTx/>
                <a:latin typeface="Arial" panose="020B06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12/3/2025</a:t>
            </a:fld>
            <a:endParaRPr kumimoji="0" lang="en-US" sz="1050" b="0" i="0" u="none" strike="noStrike" kern="1200" cap="none" spc="0" normalizeH="0" baseline="0" noProof="0" dirty="0">
              <a:ln>
                <a:noFill/>
              </a:ln>
              <a:solidFill>
                <a:srgbClr val="418AB3">
                  <a:lumMod val="40000"/>
                  <a:lumOff val="60000"/>
                </a:srgbClr>
              </a:solidFill>
              <a:effectLst/>
              <a:uLnTx/>
              <a:uFillTx/>
              <a:latin typeface="Arial" panose="020B0604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50" b="0" i="0" u="none" strike="noStrike" kern="1200" cap="none" spc="0" normalizeH="0" baseline="0" noProof="0" dirty="0">
              <a:ln>
                <a:noFill/>
              </a:ln>
              <a:solidFill>
                <a:srgbClr val="418AB3">
                  <a:lumMod val="40000"/>
                  <a:lumOff val="60000"/>
                </a:srgbClr>
              </a:solidFill>
              <a:effectLst/>
              <a:uLnTx/>
              <a:uFillTx/>
              <a:latin typeface="Arial" panose="020B0604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3600" b="0" i="0" u="none" strike="noStrike" kern="1200" cap="none" spc="0" normalizeH="0" baseline="0" noProof="0" smtClean="0">
                <a:ln>
                  <a:noFill/>
                </a:ln>
                <a:solidFill>
                  <a:srgbClr val="418AB3">
                    <a:lumMod val="60000"/>
                    <a:lumOff val="40000"/>
                  </a:srgbClr>
                </a:solidFill>
                <a:effectLst/>
                <a:uLnTx/>
                <a:uFillTx/>
                <a:latin typeface="Arial" panose="020B0604020202020204"/>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a:t>
            </a:fld>
            <a:endParaRPr kumimoji="0" lang="en-US" sz="3600" b="0" i="0" u="none" strike="noStrike" kern="1200" cap="none" spc="0" normalizeH="0" baseline="0" noProof="0" dirty="0">
              <a:ln>
                <a:noFill/>
              </a:ln>
              <a:solidFill>
                <a:srgbClr val="418AB3">
                  <a:lumMod val="60000"/>
                  <a:lumOff val="40000"/>
                </a:srgbClr>
              </a:solidFill>
              <a:effectLst/>
              <a:uLnTx/>
              <a:uFillTx/>
              <a:latin typeface="Arial" panose="020B0604020202020204"/>
              <a:ea typeface="+mn-ea"/>
              <a:cs typeface="+mn-cs"/>
            </a:endParaRPr>
          </a:p>
        </p:txBody>
      </p:sp>
      <p:sp>
        <p:nvSpPr>
          <p:cNvPr id="8" name="Rectangle 7"/>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9" name="Straight Connector 8">
            <a:extLst>
              <a:ext uri="{FF2B5EF4-FFF2-40B4-BE49-F238E27FC236}">
                <a16:creationId xmlns:a16="http://schemas.microsoft.com/office/drawing/2014/main" id="{64816FD8-7F94-4F2F-B102-D39313D56CF0}"/>
              </a:ext>
            </a:extLst>
          </p:cNvPr>
          <p:cNvCxnSpPr>
            <a:cxnSpLocks/>
          </p:cNvCxnSpPr>
          <p:nvPr userDrawn="1"/>
        </p:nvCxnSpPr>
        <p:spPr>
          <a:xfrm>
            <a:off x="838200" y="1752229"/>
            <a:ext cx="10515600" cy="0"/>
          </a:xfrm>
          <a:prstGeom prst="line">
            <a:avLst/>
          </a:prstGeom>
          <a:ln w="41275">
            <a:solidFill>
              <a:srgbClr val="1C346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122291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27E7077-0234-4630-92E5-DE179E54C9F6}" type="datetimeFigureOut">
              <a:rPr kumimoji="0" lang="en-US" sz="1050" b="0" i="0" u="none" strike="noStrike" kern="1200" cap="none" spc="0" normalizeH="0" baseline="0" noProof="0" smtClean="0">
                <a:ln>
                  <a:noFill/>
                </a:ln>
                <a:solidFill>
                  <a:srgbClr val="418AB3">
                    <a:lumMod val="40000"/>
                    <a:lumOff val="60000"/>
                  </a:srgbClr>
                </a:solidFill>
                <a:effectLst/>
                <a:uLnTx/>
                <a:uFillTx/>
                <a:latin typeface="Arial" panose="020B06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12/3/2025</a:t>
            </a:fld>
            <a:endParaRPr kumimoji="0" lang="en-US" sz="1050" b="0" i="0" u="none" strike="noStrike" kern="1200" cap="none" spc="0" normalizeH="0" baseline="0" noProof="0" dirty="0">
              <a:ln>
                <a:noFill/>
              </a:ln>
              <a:solidFill>
                <a:srgbClr val="418AB3">
                  <a:lumMod val="40000"/>
                  <a:lumOff val="60000"/>
                </a:srgbClr>
              </a:solidFill>
              <a:effectLst/>
              <a:uLnTx/>
              <a:uFillTx/>
              <a:latin typeface="Arial" panose="020B0604020202020204"/>
              <a:ea typeface="+mn-ea"/>
              <a:cs typeface="+mn-cs"/>
            </a:endParaRPr>
          </a:p>
        </p:txBody>
      </p:sp>
      <p:sp>
        <p:nvSpPr>
          <p:cNvPr id="4" name="Footer Placeholder 3"/>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50" b="0" i="0" u="none" strike="noStrike" kern="1200" cap="none" spc="0" normalizeH="0" baseline="0" noProof="0" dirty="0">
              <a:ln>
                <a:noFill/>
              </a:ln>
              <a:solidFill>
                <a:srgbClr val="418AB3">
                  <a:lumMod val="40000"/>
                  <a:lumOff val="60000"/>
                </a:srgbClr>
              </a:solidFill>
              <a:effectLst/>
              <a:uLnTx/>
              <a:uFillTx/>
              <a:latin typeface="Arial" panose="020B0604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5EA1E0F9-67DC-498D-8F41-99D9AE85EB90}" type="slidenum">
              <a:rPr kumimoji="0" lang="en-US" sz="3600" b="0" i="0" u="none" strike="noStrike" kern="1200" cap="none" spc="0" normalizeH="0" baseline="0" noProof="0" smtClean="0">
                <a:ln>
                  <a:noFill/>
                </a:ln>
                <a:solidFill>
                  <a:srgbClr val="418AB3">
                    <a:lumMod val="60000"/>
                    <a:lumOff val="40000"/>
                  </a:srgbClr>
                </a:solidFill>
                <a:effectLst/>
                <a:uLnTx/>
                <a:uFillTx/>
                <a:latin typeface="Arial" panose="020B0604020202020204"/>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a:t>
            </a:fld>
            <a:endParaRPr kumimoji="0" lang="en-US" sz="3600" b="0" i="0" u="none" strike="noStrike" kern="1200" cap="none" spc="0" normalizeH="0" baseline="0" noProof="0" dirty="0">
              <a:ln>
                <a:noFill/>
              </a:ln>
              <a:solidFill>
                <a:srgbClr val="418AB3">
                  <a:lumMod val="60000"/>
                  <a:lumOff val="40000"/>
                </a:srgbClr>
              </a:solidFill>
              <a:effectLst/>
              <a:uLnTx/>
              <a:uFillTx/>
              <a:latin typeface="Arial" panose="020B0604020202020204"/>
              <a:ea typeface="+mn-ea"/>
              <a:cs typeface="+mn-cs"/>
            </a:endParaRPr>
          </a:p>
        </p:txBody>
      </p:sp>
      <p:sp>
        <p:nvSpPr>
          <p:cNvPr id="7" name="Rectangle 6"/>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8" name="Straight Connector 7">
            <a:extLst>
              <a:ext uri="{FF2B5EF4-FFF2-40B4-BE49-F238E27FC236}">
                <a16:creationId xmlns:a16="http://schemas.microsoft.com/office/drawing/2014/main" id="{C22EDA66-34B3-44F3-8B91-E153DED035A0}"/>
              </a:ext>
            </a:extLst>
          </p:cNvPr>
          <p:cNvCxnSpPr>
            <a:cxnSpLocks/>
          </p:cNvCxnSpPr>
          <p:nvPr userDrawn="1"/>
        </p:nvCxnSpPr>
        <p:spPr>
          <a:xfrm>
            <a:off x="1024814" y="1752229"/>
            <a:ext cx="10515600" cy="0"/>
          </a:xfrm>
          <a:prstGeom prst="line">
            <a:avLst/>
          </a:prstGeom>
          <a:ln w="41275">
            <a:solidFill>
              <a:srgbClr val="1C346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5878633"/>
      </p:ext>
    </p:extLst>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cap="all" baseline="0"/>
            </a:lvl1pPr>
          </a:lstStyle>
          <a:p>
            <a:r>
              <a:rPr lang="en-US" dirty="0"/>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
        <p:nvSpPr>
          <p:cNvPr id="8" name="Rectangle 7"/>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9" name="Straight Connector 8">
            <a:extLst>
              <a:ext uri="{FF2B5EF4-FFF2-40B4-BE49-F238E27FC236}">
                <a16:creationId xmlns:a16="http://schemas.microsoft.com/office/drawing/2014/main" id="{64816FD8-7F94-4F2F-B102-D39313D56CF0}"/>
              </a:ext>
            </a:extLst>
          </p:cNvPr>
          <p:cNvCxnSpPr>
            <a:cxnSpLocks/>
          </p:cNvCxnSpPr>
          <p:nvPr userDrawn="1"/>
        </p:nvCxnSpPr>
        <p:spPr>
          <a:xfrm>
            <a:off x="838200" y="1752229"/>
            <a:ext cx="10515600" cy="0"/>
          </a:xfrm>
          <a:prstGeom prst="line">
            <a:avLst/>
          </a:prstGeom>
          <a:ln w="41275">
            <a:solidFill>
              <a:srgbClr val="1C3463"/>
            </a:solidFill>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id="{2DF8FBE8-0C20-4E02-B818-79C73F3132B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932431" y="5354850"/>
            <a:ext cx="3049844" cy="1422445"/>
          </a:xfrm>
          <a:prstGeom prst="rect">
            <a:avLst/>
          </a:prstGeom>
        </p:spPr>
      </p:pic>
    </p:spTree>
    <p:extLst>
      <p:ext uri="{BB962C8B-B14F-4D97-AF65-F5344CB8AC3E}">
        <p14:creationId xmlns:p14="http://schemas.microsoft.com/office/powerpoint/2010/main" val="895750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1"/>
            </a:lvl1pPr>
          </a:lstStyle>
          <a:p>
            <a:r>
              <a:rPr lang="en-US"/>
              <a:t>Click to edit Master title style</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spc="30" baseline="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27E7077-0234-4630-92E5-DE179E54C9F6}" type="datetimeFigureOut">
              <a:rPr lang="en-US" smtClean="0"/>
              <a:pPr/>
              <a:t>12/3/2025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A1E0F9-67DC-498D-8F41-99D9AE85EB90}" type="slidenum">
              <a:rPr lang="en-US" smtClean="0"/>
              <a:pPr/>
              <a:t>‹#›</a:t>
            </a:fld>
            <a:endParaRPr lang="en-US" dirty="0"/>
          </a:p>
        </p:txBody>
      </p:sp>
      <p:sp>
        <p:nvSpPr>
          <p:cNvPr id="8" name="Rectangle 7"/>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24472072"/>
      </p:ext>
    </p:extLst>
  </p:cSld>
  <p:clrMapOvr>
    <a:masterClrMapping/>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B158B95-C60A-4AA8-BA6A-079DA2D043FE}" type="datetimeFigureOut">
              <a:rPr lang="en-US" smtClean="0"/>
              <a:t>12/3/2025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0DA84C-C3A3-4F2A-A312-CA3BAE41B02E}" type="slidenum">
              <a:rPr lang="en-US" smtClean="0"/>
              <a:t>‹#›</a:t>
            </a:fld>
            <a:endParaRPr lang="en-US" dirty="0"/>
          </a:p>
        </p:txBody>
      </p:sp>
      <p:sp>
        <p:nvSpPr>
          <p:cNvPr id="8" name="Rectangle 7"/>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18988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en-US"/>
              <a:t>Edit Master text styles</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B158B95-C60A-4AA8-BA6A-079DA2D043FE}" type="datetimeFigureOut">
              <a:rPr lang="en-US" smtClean="0"/>
              <a:t>12/3/2025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0DA84C-C3A3-4F2A-A312-CA3BAE41B02E}" type="slidenum">
              <a:rPr lang="en-US" smtClean="0"/>
              <a:t>‹#›</a:t>
            </a:fld>
            <a:endParaRPr lang="en-US" dirty="0"/>
          </a:p>
        </p:txBody>
      </p:sp>
      <p:sp>
        <p:nvSpPr>
          <p:cNvPr id="11" name="Rectangle 10"/>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5953272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27E7077-0234-4630-92E5-DE179E54C9F6}" type="datetimeFigureOut">
              <a:rPr lang="en-US" smtClean="0"/>
              <a:pPr/>
              <a:t>12/3/2025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EA1E0F9-67DC-498D-8F41-99D9AE85EB90}" type="slidenum">
              <a:rPr lang="en-US" smtClean="0"/>
              <a:pPr/>
              <a:t>‹#›</a:t>
            </a:fld>
            <a:endParaRPr lang="en-US" dirty="0"/>
          </a:p>
        </p:txBody>
      </p:sp>
      <p:sp>
        <p:nvSpPr>
          <p:cNvPr id="7" name="Rectangle 6"/>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8" name="Straight Connector 7">
            <a:extLst>
              <a:ext uri="{FF2B5EF4-FFF2-40B4-BE49-F238E27FC236}">
                <a16:creationId xmlns:a16="http://schemas.microsoft.com/office/drawing/2014/main" id="{C22EDA66-34B3-44F3-8B91-E153DED035A0}"/>
              </a:ext>
            </a:extLst>
          </p:cNvPr>
          <p:cNvCxnSpPr>
            <a:cxnSpLocks/>
          </p:cNvCxnSpPr>
          <p:nvPr userDrawn="1"/>
        </p:nvCxnSpPr>
        <p:spPr>
          <a:xfrm>
            <a:off x="1024814" y="1752229"/>
            <a:ext cx="10515600" cy="0"/>
          </a:xfrm>
          <a:prstGeom prst="line">
            <a:avLst/>
          </a:prstGeom>
          <a:ln w="41275">
            <a:solidFill>
              <a:srgbClr val="1C346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66133919"/>
      </p:ext>
    </p:extLst>
  </p:cSld>
  <p:clrMapOvr>
    <a:masterClrMapping/>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158B95-C60A-4AA8-BA6A-079DA2D043FE}" type="datetimeFigureOut">
              <a:rPr lang="en-US" smtClean="0"/>
              <a:t>12/3/2025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0DA84C-C3A3-4F2A-A312-CA3BAE41B02E}" type="slidenum">
              <a:rPr lang="en-US" smtClean="0"/>
              <a:t>‹#›</a:t>
            </a:fld>
            <a:endParaRPr lang="en-US" dirty="0"/>
          </a:p>
        </p:txBody>
      </p:sp>
      <p:sp>
        <p:nvSpPr>
          <p:cNvPr id="5" name="Rectangle 4"/>
          <p:cNvSpPr/>
          <p:nvPr/>
        </p:nvSpPr>
        <p:spPr>
          <a:xfrm>
            <a:off x="0" y="0"/>
            <a:ext cx="457200" cy="685800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63090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2800" b="1" baseline="0"/>
            </a:lvl1pPr>
          </a:lstStyle>
          <a:p>
            <a:r>
              <a:rPr lang="en-US"/>
              <a:t>Click to edit Master title style</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FB158B95-C60A-4AA8-BA6A-079DA2D043FE}" type="datetimeFigureOut">
              <a:rPr lang="en-US" smtClean="0"/>
              <a:t>12/3/2025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0DA84C-C3A3-4F2A-A312-CA3BAE41B02E}" type="slidenum">
              <a:rPr lang="en-US" smtClean="0"/>
              <a:t>‹#›</a:t>
            </a:fld>
            <a:endParaRPr lang="en-US" dirty="0"/>
          </a:p>
        </p:txBody>
      </p:sp>
    </p:spTree>
    <p:extLst>
      <p:ext uri="{BB962C8B-B14F-4D97-AF65-F5344CB8AC3E}">
        <p14:creationId xmlns:p14="http://schemas.microsoft.com/office/powerpoint/2010/main" val="41522623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1">
                <a:solidFill>
                  <a:schemeClr val="bg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1292840" cy="512892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400" baseline="0">
                <a:solidFill>
                  <a:schemeClr val="bg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FB158B95-C60A-4AA8-BA6A-079DA2D043FE}" type="datetimeFigureOut">
              <a:rPr lang="en-US" smtClean="0"/>
              <a:t>12/3/2025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0DA84C-C3A3-4F2A-A312-CA3BAE41B02E}" type="slidenum">
              <a:rPr lang="en-US" smtClean="0"/>
              <a:t>‹#›</a:t>
            </a:fld>
            <a:endParaRPr lang="en-US" dirty="0"/>
          </a:p>
        </p:txBody>
      </p:sp>
    </p:spTree>
    <p:extLst>
      <p:ext uri="{BB962C8B-B14F-4D97-AF65-F5344CB8AC3E}">
        <p14:creationId xmlns:p14="http://schemas.microsoft.com/office/powerpoint/2010/main" val="2953524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294198"/>
            <a:ext cx="9692640" cy="1397124"/>
          </a:xfrm>
          <a:prstGeom prst="rect">
            <a:avLst/>
          </a:prstGeom>
        </p:spPr>
        <p:txBody>
          <a:bodyPr vert="horz" lIns="91440" tIns="27432"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accent1">
                    <a:lumMod val="40000"/>
                    <a:lumOff val="60000"/>
                  </a:schemeClr>
                </a:solidFill>
              </a:defRPr>
            </a:lvl1pPr>
          </a:lstStyle>
          <a:p>
            <a:fld id="{FB158B95-C60A-4AA8-BA6A-079DA2D043FE}" type="datetimeFigureOut">
              <a:rPr lang="en-US" smtClean="0"/>
              <a:t>12/3/2025</a:t>
            </a:fld>
            <a:endParaRPr lang="en-US" dirty="0"/>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accent1">
                    <a:lumMod val="40000"/>
                    <a:lumOff val="60000"/>
                  </a:schemeClr>
                </a:solidFill>
              </a:defRPr>
            </a:lvl1pPr>
          </a:lstStyle>
          <a:p>
            <a:endParaRPr lang="en-US" dirty="0"/>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accent1">
                    <a:lumMod val="60000"/>
                    <a:lumOff val="40000"/>
                  </a:schemeClr>
                </a:solidFill>
                <a:latin typeface="+mj-lt"/>
              </a:defRPr>
            </a:lvl1pPr>
          </a:lstStyle>
          <a:p>
            <a:fld id="{3A0DA84C-C3A3-4F2A-A312-CA3BAE41B02E}" type="slidenum">
              <a:rPr lang="en-US" smtClean="0"/>
              <a:t>‹#›</a:t>
            </a:fld>
            <a:endParaRPr lang="en-US" dirty="0"/>
          </a:p>
        </p:txBody>
      </p:sp>
      <p:cxnSp>
        <p:nvCxnSpPr>
          <p:cNvPr id="8" name="Straight Connector 7">
            <a:extLst>
              <a:ext uri="{FF2B5EF4-FFF2-40B4-BE49-F238E27FC236}">
                <a16:creationId xmlns:a16="http://schemas.microsoft.com/office/drawing/2014/main" id="{DA5882C5-42FB-409A-97DF-E92C8142CC72}"/>
              </a:ext>
            </a:extLst>
          </p:cNvPr>
          <p:cNvCxnSpPr>
            <a:cxnSpLocks/>
          </p:cNvCxnSpPr>
          <p:nvPr userDrawn="1"/>
        </p:nvCxnSpPr>
        <p:spPr>
          <a:xfrm>
            <a:off x="1024814" y="1752229"/>
            <a:ext cx="10515600" cy="0"/>
          </a:xfrm>
          <a:prstGeom prst="line">
            <a:avLst/>
          </a:prstGeom>
          <a:ln w="41275">
            <a:solidFill>
              <a:srgbClr val="1C346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21752590"/>
      </p:ext>
    </p:extLst>
  </p:cSld>
  <p:clrMap bg1="lt1" tx1="dk1" bg2="lt2" tx2="dk2" accent1="accent1" accent2="accent2" accent3="accent3" accent4="accent4" accent5="accent5" accent6="accent6" hlink="hlink" folHlink="folHlink"/>
  <p:sldLayoutIdLst>
    <p:sldLayoutId id="2147483743" r:id="rId1"/>
    <p:sldLayoutId id="2147483744" r:id="rId2"/>
    <p:sldLayoutId id="2147483745" r:id="rId3"/>
    <p:sldLayoutId id="2147483746" r:id="rId4"/>
    <p:sldLayoutId id="2147483747" r:id="rId5"/>
    <p:sldLayoutId id="2147483748" r:id="rId6"/>
    <p:sldLayoutId id="2147483749" r:id="rId7"/>
    <p:sldLayoutId id="2147483750" r:id="rId8"/>
    <p:sldLayoutId id="2147483751" r:id="rId9"/>
    <p:sldLayoutId id="2147483752" r:id="rId10"/>
    <p:sldLayoutId id="2147483753" r:id="rId11"/>
  </p:sldLayoutIdLst>
  <p:txStyles>
    <p:titleStyle>
      <a:lvl1pPr algn="l" defTabSz="914400" rtl="0" eaLnBrk="1" latinLnBrk="0" hangingPunct="1">
        <a:lnSpc>
          <a:spcPct val="90000"/>
        </a:lnSpc>
        <a:spcBef>
          <a:spcPct val="0"/>
        </a:spcBef>
        <a:buNone/>
        <a:defRPr sz="4400" b="1" kern="1200" spc="-50" baseline="0">
          <a:solidFill>
            <a:schemeClr val="accent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294198"/>
            <a:ext cx="9692640" cy="1397124"/>
          </a:xfrm>
          <a:prstGeom prst="rect">
            <a:avLst/>
          </a:prstGeom>
        </p:spPr>
        <p:txBody>
          <a:bodyPr vert="horz" lIns="91440" tIns="27432"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accent1">
                    <a:lumMod val="40000"/>
                    <a:lumOff val="60000"/>
                  </a:schemeClr>
                </a:solidFill>
              </a:defRPr>
            </a:lvl1pPr>
          </a:lstStyle>
          <a:p>
            <a:fld id="{FB158B95-C60A-4AA8-BA6A-079DA2D043FE}" type="datetimeFigureOut">
              <a:rPr lang="en-US" smtClean="0"/>
              <a:t>12/3/2025</a:t>
            </a:fld>
            <a:endParaRPr lang="en-US" dirty="0"/>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accent1">
                    <a:lumMod val="40000"/>
                    <a:lumOff val="60000"/>
                  </a:schemeClr>
                </a:solidFill>
              </a:defRPr>
            </a:lvl1pPr>
          </a:lstStyle>
          <a:p>
            <a:endParaRPr lang="en-US" dirty="0"/>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accent1">
                    <a:lumMod val="60000"/>
                    <a:lumOff val="40000"/>
                  </a:schemeClr>
                </a:solidFill>
                <a:latin typeface="+mj-lt"/>
              </a:defRPr>
            </a:lvl1pPr>
          </a:lstStyle>
          <a:p>
            <a:fld id="{3A0DA84C-C3A3-4F2A-A312-CA3BAE41B02E}" type="slidenum">
              <a:rPr lang="en-US" smtClean="0"/>
              <a:t>‹#›</a:t>
            </a:fld>
            <a:endParaRPr lang="en-US" dirty="0"/>
          </a:p>
        </p:txBody>
      </p:sp>
      <p:cxnSp>
        <p:nvCxnSpPr>
          <p:cNvPr id="8" name="Straight Connector 7">
            <a:extLst>
              <a:ext uri="{FF2B5EF4-FFF2-40B4-BE49-F238E27FC236}">
                <a16:creationId xmlns:a16="http://schemas.microsoft.com/office/drawing/2014/main" id="{DA5882C5-42FB-409A-97DF-E92C8142CC72}"/>
              </a:ext>
            </a:extLst>
          </p:cNvPr>
          <p:cNvCxnSpPr>
            <a:cxnSpLocks/>
          </p:cNvCxnSpPr>
          <p:nvPr userDrawn="1"/>
        </p:nvCxnSpPr>
        <p:spPr>
          <a:xfrm>
            <a:off x="1024814" y="1752229"/>
            <a:ext cx="10515600" cy="0"/>
          </a:xfrm>
          <a:prstGeom prst="line">
            <a:avLst/>
          </a:prstGeom>
          <a:ln w="41275">
            <a:solidFill>
              <a:srgbClr val="1C346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1436752"/>
      </p:ext>
    </p:extLst>
  </p:cSld>
  <p:clrMap bg1="lt1" tx1="dk1" bg2="lt2" tx2="dk2" accent1="accent1" accent2="accent2" accent3="accent3" accent4="accent4" accent5="accent5" accent6="accent6" hlink="hlink" folHlink="folHlink"/>
  <p:sldLayoutIdLst>
    <p:sldLayoutId id="2147483756" r:id="rId1"/>
    <p:sldLayoutId id="2147483757" r:id="rId2"/>
  </p:sldLayoutIdLst>
  <p:txStyles>
    <p:titleStyle>
      <a:lvl1pPr algn="l" defTabSz="914400" rtl="0" eaLnBrk="1" latinLnBrk="0" hangingPunct="1">
        <a:lnSpc>
          <a:spcPct val="90000"/>
        </a:lnSpc>
        <a:spcBef>
          <a:spcPct val="0"/>
        </a:spcBef>
        <a:buNone/>
        <a:defRPr sz="4400" b="1" kern="1200" cap="all" spc="-50" baseline="0">
          <a:solidFill>
            <a:schemeClr val="accent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3.xml"/></Relationships>
</file>

<file path=ppt/slides/_rels/slide5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9.xml"/><Relationship Id="rId1" Type="http://schemas.openxmlformats.org/officeDocument/2006/relationships/slideLayout" Target="../slideLayouts/slideLayout13.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3.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3.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3.xml"/></Relationships>
</file>

<file path=ppt/slides/_rels/slide64.xml.rels><?xml version="1.0" encoding="UTF-8" standalone="yes"?>
<Relationships xmlns="http://schemas.openxmlformats.org/package/2006/relationships"><Relationship Id="rId3" Type="http://schemas.openxmlformats.org/officeDocument/2006/relationships/image" Target="../media/image5.svg"/><Relationship Id="rId7" Type="http://schemas.openxmlformats.org/officeDocument/2006/relationships/image" Target="../media/image9.sv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2000">
              <a:schemeClr val="accent5">
                <a:lumMod val="0"/>
                <a:lumOff val="100000"/>
              </a:schemeClr>
            </a:gs>
            <a:gs pos="32000">
              <a:srgbClr val="B2B0B1"/>
            </a:gs>
            <a:gs pos="100000">
              <a:schemeClr val="bg2"/>
            </a:gs>
            <a:gs pos="100000">
              <a:srgbClr val="878284"/>
            </a:gs>
          </a:gsLst>
          <a:path path="circle">
            <a:fillToRect t="100000" r="100000"/>
          </a:path>
          <a:tileRect l="-100000" b="-100000"/>
        </a:gradFill>
        <a:effectLst/>
      </p:bgPr>
    </p:bg>
    <p:spTree>
      <p:nvGrpSpPr>
        <p:cNvPr id="1" name=""/>
        <p:cNvGrpSpPr/>
        <p:nvPr/>
      </p:nvGrpSpPr>
      <p:grpSpPr>
        <a:xfrm>
          <a:off x="0" y="0"/>
          <a:ext cx="0" cy="0"/>
          <a:chOff x="0" y="0"/>
          <a:chExt cx="0" cy="0"/>
        </a:xfrm>
      </p:grpSpPr>
      <p:sp>
        <p:nvSpPr>
          <p:cNvPr id="6" name="Title 5"/>
          <p:cNvSpPr>
            <a:spLocks noGrp="1"/>
          </p:cNvSpPr>
          <p:nvPr>
            <p:ph type="ctrTitle"/>
          </p:nvPr>
        </p:nvSpPr>
        <p:spPr>
          <a:xfrm>
            <a:off x="378691" y="2652829"/>
            <a:ext cx="11000509" cy="884687"/>
          </a:xfrm>
        </p:spPr>
        <p:txBody>
          <a:bodyPr>
            <a:normAutofit fontScale="90000"/>
          </a:bodyPr>
          <a:lstStyle/>
          <a:p>
            <a:pPr algn="ctr"/>
            <a:r>
              <a:rPr lang="en-US" dirty="0">
                <a:solidFill>
                  <a:srgbClr val="D34817"/>
                </a:solidFill>
              </a:rPr>
              <a:t>Iowa Sunshine Laws</a:t>
            </a:r>
          </a:p>
        </p:txBody>
      </p:sp>
      <p:sp>
        <p:nvSpPr>
          <p:cNvPr id="9" name="TextBox 8"/>
          <p:cNvSpPr txBox="1"/>
          <p:nvPr/>
        </p:nvSpPr>
        <p:spPr>
          <a:xfrm>
            <a:off x="2221686" y="3607371"/>
            <a:ext cx="7124700" cy="523220"/>
          </a:xfrm>
          <a:prstGeom prst="rect">
            <a:avLst/>
          </a:prstGeom>
          <a:noFill/>
        </p:spPr>
        <p:txBody>
          <a:bodyPr wrap="square" rtlCol="0">
            <a:spAutoFit/>
          </a:bodyPr>
          <a:lstStyle/>
          <a:p>
            <a:pPr algn="ctr"/>
            <a:r>
              <a:rPr lang="en-US" sz="2800" dirty="0">
                <a:solidFill>
                  <a:srgbClr val="000000"/>
                </a:solidFill>
              </a:rPr>
              <a:t>Iowa Public Information Board</a:t>
            </a:r>
          </a:p>
        </p:txBody>
      </p:sp>
      <p:sp>
        <p:nvSpPr>
          <p:cNvPr id="2" name="TextBox 1">
            <a:extLst>
              <a:ext uri="{FF2B5EF4-FFF2-40B4-BE49-F238E27FC236}">
                <a16:creationId xmlns:a16="http://schemas.microsoft.com/office/drawing/2014/main" id="{17CE0A7C-B78D-48EB-A079-3A74B7E15266}"/>
              </a:ext>
            </a:extLst>
          </p:cNvPr>
          <p:cNvSpPr txBox="1"/>
          <p:nvPr/>
        </p:nvSpPr>
        <p:spPr>
          <a:xfrm>
            <a:off x="8655377" y="6488668"/>
            <a:ext cx="2723823" cy="369332"/>
          </a:xfrm>
          <a:prstGeom prst="rect">
            <a:avLst/>
          </a:prstGeom>
          <a:noFill/>
        </p:spPr>
        <p:txBody>
          <a:bodyPr wrap="none" rtlCol="0">
            <a:spAutoFit/>
          </a:bodyPr>
          <a:lstStyle/>
          <a:p>
            <a:r>
              <a:rPr lang="en-US" dirty="0"/>
              <a:t>Revised December 2025</a:t>
            </a:r>
          </a:p>
        </p:txBody>
      </p:sp>
    </p:spTree>
    <p:extLst>
      <p:ext uri="{BB962C8B-B14F-4D97-AF65-F5344CB8AC3E}">
        <p14:creationId xmlns:p14="http://schemas.microsoft.com/office/powerpoint/2010/main" val="41732251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1D364E7-37E3-49CD-A461-A4BB22477B56}"/>
              </a:ext>
            </a:extLst>
          </p:cNvPr>
          <p:cNvSpPr>
            <a:spLocks noGrp="1"/>
          </p:cNvSpPr>
          <p:nvPr>
            <p:ph type="title"/>
          </p:nvPr>
        </p:nvSpPr>
        <p:spPr>
          <a:xfrm>
            <a:off x="1085409" y="2730438"/>
            <a:ext cx="10111980" cy="1397124"/>
          </a:xfrm>
        </p:spPr>
        <p:txBody>
          <a:bodyPr/>
          <a:lstStyle/>
          <a:p>
            <a:r>
              <a:rPr lang="en-US" dirty="0"/>
              <a:t>Are you holding a meeting?</a:t>
            </a:r>
          </a:p>
        </p:txBody>
      </p:sp>
    </p:spTree>
    <p:extLst>
      <p:ext uri="{BB962C8B-B14F-4D97-AF65-F5344CB8AC3E}">
        <p14:creationId xmlns:p14="http://schemas.microsoft.com/office/powerpoint/2010/main" val="1990848525"/>
      </p:ext>
    </p:extLst>
  </p:cSld>
  <p:clrMapOvr>
    <a:masterClrMapping/>
  </p:clrMapOvr>
  <p:transition>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18AB3"/>
                </a:solidFill>
              </a:rPr>
              <a:t>Meetings</a:t>
            </a:r>
          </a:p>
        </p:txBody>
      </p:sp>
      <p:sp>
        <p:nvSpPr>
          <p:cNvPr id="3" name="TextBox 2"/>
          <p:cNvSpPr txBox="1"/>
          <p:nvPr/>
        </p:nvSpPr>
        <p:spPr>
          <a:xfrm>
            <a:off x="1261872" y="1676401"/>
            <a:ext cx="9177528" cy="5216813"/>
          </a:xfrm>
          <a:prstGeom prst="rect">
            <a:avLst/>
          </a:prstGeom>
          <a:noFill/>
        </p:spPr>
        <p:txBody>
          <a:bodyPr wrap="square" rtlCol="0">
            <a:spAutoFit/>
          </a:bodyPr>
          <a:lstStyle/>
          <a:p>
            <a:endParaRPr lang="en-US" dirty="0">
              <a:solidFill>
                <a:srgbClr val="000000"/>
              </a:solidFill>
            </a:endParaRPr>
          </a:p>
          <a:p>
            <a:r>
              <a:rPr lang="en-US" sz="2100" dirty="0">
                <a:solidFill>
                  <a:srgbClr val="000000"/>
                </a:solidFill>
              </a:rPr>
              <a:t>“…a gathering in person or by electronic means, formal or informal, of a majority of the members of a governmental body where there is deliberation or action upon any matter within the scope of the governmental body’s policy–making duties.”	Iowa Code § 21.2(2)</a:t>
            </a:r>
          </a:p>
          <a:p>
            <a:endParaRPr lang="en-US" sz="2100" dirty="0">
              <a:solidFill>
                <a:srgbClr val="000000"/>
              </a:solidFill>
            </a:endParaRPr>
          </a:p>
          <a:p>
            <a:r>
              <a:rPr lang="en-US" sz="2100" b="1" dirty="0">
                <a:solidFill>
                  <a:srgbClr val="000000"/>
                </a:solidFill>
              </a:rPr>
              <a:t>Let’s break it down. A meeting requires the following:</a:t>
            </a:r>
          </a:p>
          <a:p>
            <a:endParaRPr lang="en-US" sz="2100" dirty="0">
              <a:solidFill>
                <a:srgbClr val="000000"/>
              </a:solidFill>
            </a:endParaRPr>
          </a:p>
          <a:p>
            <a:pPr marL="457200" indent="-457200">
              <a:buAutoNum type="arabicPeriod"/>
            </a:pPr>
            <a:r>
              <a:rPr lang="en-US" sz="2100" dirty="0">
                <a:solidFill>
                  <a:srgbClr val="000000"/>
                </a:solidFill>
              </a:rPr>
              <a:t>A formal or informal gathering of members of a governmental body;</a:t>
            </a:r>
          </a:p>
          <a:p>
            <a:pPr marL="457200" indent="-457200">
              <a:buAutoNum type="arabicPeriod"/>
            </a:pPr>
            <a:r>
              <a:rPr lang="en-US" sz="2100" dirty="0">
                <a:solidFill>
                  <a:srgbClr val="000000"/>
                </a:solidFill>
              </a:rPr>
              <a:t>Participation that constitutes a majority of the members;</a:t>
            </a:r>
          </a:p>
          <a:p>
            <a:pPr marL="457200" indent="-457200">
              <a:buAutoNum type="arabicPeriod"/>
            </a:pPr>
            <a:r>
              <a:rPr lang="en-US" sz="2100" dirty="0">
                <a:solidFill>
                  <a:srgbClr val="000000"/>
                </a:solidFill>
              </a:rPr>
              <a:t>Deliberation or actions occurs; and</a:t>
            </a:r>
          </a:p>
          <a:p>
            <a:pPr marL="457200" indent="-457200">
              <a:buAutoNum type="arabicPeriod"/>
            </a:pPr>
            <a:r>
              <a:rPr lang="en-US" sz="2100" dirty="0">
                <a:solidFill>
                  <a:srgbClr val="000000"/>
                </a:solidFill>
              </a:rPr>
              <a:t>Deliberation or action is within the scope of the governmental body’s “policy-making duties.”</a:t>
            </a:r>
          </a:p>
          <a:p>
            <a:endParaRPr lang="en-US" sz="2100" dirty="0">
              <a:solidFill>
                <a:srgbClr val="000000"/>
              </a:solidFill>
            </a:endParaRPr>
          </a:p>
          <a:p>
            <a:r>
              <a:rPr lang="en-US" sz="2100" dirty="0">
                <a:solidFill>
                  <a:srgbClr val="000000"/>
                </a:solidFill>
              </a:rPr>
              <a:t>See also 1981 Iowa Attorney General Opinion 162 (1981).</a:t>
            </a:r>
          </a:p>
          <a:p>
            <a:endParaRPr lang="en-US" sz="2100" dirty="0">
              <a:solidFill>
                <a:srgbClr val="000000"/>
              </a:solidFill>
            </a:endParaRPr>
          </a:p>
        </p:txBody>
      </p:sp>
    </p:spTree>
    <p:extLst>
      <p:ext uri="{BB962C8B-B14F-4D97-AF65-F5344CB8AC3E}">
        <p14:creationId xmlns:p14="http://schemas.microsoft.com/office/powerpoint/2010/main" val="2954989418"/>
      </p:ext>
    </p:extLst>
  </p:cSld>
  <p:clrMapOvr>
    <a:masterClrMapping/>
  </p:clrMapOvr>
  <p:transition>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7740C-B450-4C67-A93E-E16DE4812B2F}"/>
              </a:ext>
            </a:extLst>
          </p:cNvPr>
          <p:cNvSpPr>
            <a:spLocks noGrp="1"/>
          </p:cNvSpPr>
          <p:nvPr>
            <p:ph type="title"/>
          </p:nvPr>
        </p:nvSpPr>
        <p:spPr/>
        <p:txBody>
          <a:bodyPr/>
          <a:lstStyle/>
          <a:p>
            <a:r>
              <a:rPr lang="en-US" dirty="0"/>
              <a:t>Best practice</a:t>
            </a:r>
          </a:p>
        </p:txBody>
      </p:sp>
      <p:sp>
        <p:nvSpPr>
          <p:cNvPr id="3" name="Rectangle 2">
            <a:extLst>
              <a:ext uri="{FF2B5EF4-FFF2-40B4-BE49-F238E27FC236}">
                <a16:creationId xmlns:a16="http://schemas.microsoft.com/office/drawing/2014/main" id="{2F1BE0BC-760E-4633-90B6-2489A7DF41DE}"/>
              </a:ext>
            </a:extLst>
          </p:cNvPr>
          <p:cNvSpPr/>
          <p:nvPr/>
        </p:nvSpPr>
        <p:spPr>
          <a:xfrm>
            <a:off x="1261871" y="2353454"/>
            <a:ext cx="9692639" cy="2031325"/>
          </a:xfrm>
          <a:prstGeom prst="rect">
            <a:avLst/>
          </a:prstGeom>
        </p:spPr>
        <p:txBody>
          <a:bodyPr wrap="square">
            <a:spAutoFit/>
          </a:bodyPr>
          <a:lstStyle/>
          <a:p>
            <a:r>
              <a:rPr lang="en-US" sz="2100" dirty="0">
                <a:solidFill>
                  <a:srgbClr val="000000"/>
                </a:solidFill>
              </a:rPr>
              <a:t>No matter what the gathering is called, if there is deliberation or action upon any matter within the scope of the body’s policy-making duties by a majority of the members, it is considered a meeting and must be open. </a:t>
            </a:r>
          </a:p>
          <a:p>
            <a:endParaRPr lang="en-US" sz="2100" dirty="0">
              <a:solidFill>
                <a:srgbClr val="000000"/>
              </a:solidFill>
            </a:endParaRPr>
          </a:p>
          <a:p>
            <a:r>
              <a:rPr lang="en-US" sz="2100" i="1">
                <a:solidFill>
                  <a:srgbClr val="000000"/>
                </a:solidFill>
              </a:rPr>
              <a:t>See also </a:t>
            </a:r>
            <a:r>
              <a:rPr lang="en-US" sz="2100">
                <a:solidFill>
                  <a:srgbClr val="000000"/>
                </a:solidFill>
              </a:rPr>
              <a:t>Iowa Public Information Board Advisory Opinion 24AO:0001, </a:t>
            </a:r>
            <a:r>
              <a:rPr lang="en-US" sz="2100" i="1">
                <a:solidFill>
                  <a:srgbClr val="000000"/>
                </a:solidFill>
              </a:rPr>
              <a:t>Requirements for Work Sessions</a:t>
            </a:r>
            <a:endParaRPr lang="en-US" sz="2100" i="1" dirty="0">
              <a:solidFill>
                <a:srgbClr val="000000"/>
              </a:solidFill>
            </a:endParaRPr>
          </a:p>
        </p:txBody>
      </p:sp>
    </p:spTree>
    <p:extLst>
      <p:ext uri="{BB962C8B-B14F-4D97-AF65-F5344CB8AC3E}">
        <p14:creationId xmlns:p14="http://schemas.microsoft.com/office/powerpoint/2010/main" val="1603687324"/>
      </p:ext>
    </p:extLst>
  </p:cSld>
  <p:clrMapOvr>
    <a:masterClrMapping/>
  </p:clrMapOvr>
  <p:transition>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1D878-3D84-463E-BD5F-1762B9298C7F}"/>
              </a:ext>
            </a:extLst>
          </p:cNvPr>
          <p:cNvSpPr>
            <a:spLocks noGrp="1"/>
          </p:cNvSpPr>
          <p:nvPr>
            <p:ph type="title"/>
          </p:nvPr>
        </p:nvSpPr>
        <p:spPr/>
        <p:txBody>
          <a:bodyPr/>
          <a:lstStyle/>
          <a:p>
            <a:r>
              <a:rPr lang="en-US" dirty="0"/>
              <a:t>Deliberation</a:t>
            </a:r>
          </a:p>
        </p:txBody>
      </p:sp>
      <p:sp>
        <p:nvSpPr>
          <p:cNvPr id="3" name="Rectangle 2">
            <a:extLst>
              <a:ext uri="{FF2B5EF4-FFF2-40B4-BE49-F238E27FC236}">
                <a16:creationId xmlns:a16="http://schemas.microsoft.com/office/drawing/2014/main" id="{9FAD5AC6-D344-4E19-95EC-C61A202C2FBC}"/>
              </a:ext>
            </a:extLst>
          </p:cNvPr>
          <p:cNvSpPr/>
          <p:nvPr/>
        </p:nvSpPr>
        <p:spPr>
          <a:xfrm>
            <a:off x="1261872" y="1928159"/>
            <a:ext cx="9692640" cy="5216813"/>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Deliberation is a low threshold, including any discussion of members’ opinions, even if it’s merely hypothetical or final action is reserved for a later meeting</a:t>
            </a:r>
          </a:p>
          <a:p>
            <a:pPr marR="0" lvl="0" algn="l" defTabSz="457200" rtl="0" eaLnBrk="1" fontAlgn="auto" latinLnBrk="0" hangingPunct="1">
              <a:lnSpc>
                <a:spcPct val="100000"/>
              </a:lnSpc>
              <a:spcBef>
                <a:spcPts val="0"/>
              </a:spcBef>
              <a:spcAft>
                <a:spcPts val="0"/>
              </a:spcAft>
              <a:buClrTx/>
              <a:buSzTx/>
              <a:tabLst/>
              <a:defRPr/>
            </a:pPr>
            <a:endParaRPr lang="en-US" sz="2100" dirty="0">
              <a:solidFill>
                <a:srgbClr val="000000"/>
              </a:solidFill>
              <a:latin typeface="Arial" panose="020B0604020202020204"/>
            </a:endParaRPr>
          </a:p>
          <a:p>
            <a:pPr marR="0" lvl="0" algn="l" defTabSz="457200" rtl="0" eaLnBrk="1" fontAlgn="auto" latinLnBrk="0" hangingPunct="1">
              <a:lnSpc>
                <a:spcPct val="100000"/>
              </a:lnSpc>
              <a:spcBef>
                <a:spcPts val="0"/>
              </a:spcBef>
              <a:spcAft>
                <a:spcPts val="0"/>
              </a:spcAft>
              <a:buClrTx/>
              <a:buSzTx/>
              <a:tabLst/>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“Informational” Sessions – members may technically meet to receive information if there is no deliberation, but best practice is generally to save it for an official meeting, as it is very easy to accidentally share opinions and create a meeting</a:t>
            </a:r>
          </a:p>
          <a:p>
            <a:pPr marR="0" lvl="0" algn="l" defTabSz="457200" rtl="0" eaLnBrk="1" fontAlgn="auto" latinLnBrk="0" hangingPunct="1">
              <a:lnSpc>
                <a:spcPct val="100000"/>
              </a:lnSpc>
              <a:spcBef>
                <a:spcPts val="0"/>
              </a:spcBef>
              <a:spcAft>
                <a:spcPts val="0"/>
              </a:spcAft>
              <a:buClrTx/>
              <a:buSzTx/>
              <a:tabLst/>
              <a:defRPr/>
            </a:pPr>
            <a:endParaRPr lang="en-US" sz="2100" dirty="0">
              <a:solidFill>
                <a:srgbClr val="000000"/>
              </a:solidFill>
              <a:latin typeface="Arial" panose="020B0604020202020204"/>
            </a:endParaRPr>
          </a:p>
          <a:p>
            <a:pPr lvl="0">
              <a:defRPr/>
            </a:pPr>
            <a:r>
              <a:rPr lang="en-US" sz="2100" dirty="0">
                <a:solidFill>
                  <a:srgbClr val="000000"/>
                </a:solidFill>
              </a:rPr>
              <a:t>To avoid deliberation outside of open session, the members of a governmental body should ensure they take in the information received and ask clarifying questions if needed, but avoid providing any commentary on the topic. They should avoid any comments that begin with phrases like the following: </a:t>
            </a:r>
          </a:p>
          <a:p>
            <a:pPr lvl="0">
              <a:defRPr/>
            </a:pPr>
            <a:endParaRPr lang="en-US" sz="2100" dirty="0">
              <a:solidFill>
                <a:srgbClr val="000000"/>
              </a:solidFill>
            </a:endParaRPr>
          </a:p>
          <a:p>
            <a:pPr marL="285750" lvl="0" indent="-285750">
              <a:buFont typeface="Arial" panose="020B0604020202020204" pitchFamily="34" charset="0"/>
              <a:buChar char="•"/>
              <a:defRPr/>
            </a:pPr>
            <a:r>
              <a:rPr lang="en-US" sz="2100" dirty="0">
                <a:solidFill>
                  <a:srgbClr val="000000"/>
                </a:solidFill>
              </a:rPr>
              <a:t>“I think we should..”, “I feel this could...,“I support/won’t support this…”, “My opinion on this matter is…”, “I want to take a poll/see what you all are thinking”</a:t>
            </a:r>
          </a:p>
          <a:p>
            <a:pPr marR="0" lvl="0" algn="l" defTabSz="457200" rtl="0" eaLnBrk="1" fontAlgn="auto" latinLnBrk="0" hangingPunct="1">
              <a:lnSpc>
                <a:spcPct val="100000"/>
              </a:lnSpc>
              <a:spcBef>
                <a:spcPts val="0"/>
              </a:spcBef>
              <a:spcAft>
                <a:spcPts val="0"/>
              </a:spcAft>
              <a:buClrTx/>
              <a:buSzTx/>
              <a:tabLst/>
              <a:defRPr/>
            </a:pPr>
            <a:endPar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262828"/>
              </a:solidFill>
              <a:effectLst/>
              <a:uLnTx/>
              <a:uFillTx/>
              <a:latin typeface="Arial" panose="020B0604020202020204"/>
              <a:ea typeface="+mn-ea"/>
              <a:cs typeface="+mn-cs"/>
            </a:endParaRPr>
          </a:p>
        </p:txBody>
      </p:sp>
    </p:spTree>
    <p:extLst>
      <p:ext uri="{BB962C8B-B14F-4D97-AF65-F5344CB8AC3E}">
        <p14:creationId xmlns:p14="http://schemas.microsoft.com/office/powerpoint/2010/main" val="1645133339"/>
      </p:ext>
    </p:extLst>
  </p:cSld>
  <p:clrMapOvr>
    <a:masterClrMapping/>
  </p:clrMapOvr>
  <p:transition>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18AB3"/>
                </a:solidFill>
              </a:rPr>
              <a:t>SOCIAL GATHERINGS</a:t>
            </a:r>
          </a:p>
        </p:txBody>
      </p:sp>
      <p:sp>
        <p:nvSpPr>
          <p:cNvPr id="3" name="TextBox 2"/>
          <p:cNvSpPr txBox="1"/>
          <p:nvPr/>
        </p:nvSpPr>
        <p:spPr>
          <a:xfrm>
            <a:off x="1395167" y="1596191"/>
            <a:ext cx="8968033" cy="586314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A6B727"/>
              </a:solidFill>
              <a:effectLst/>
              <a:uLnTx/>
              <a:uFillTx/>
              <a:latin typeface="Arial" panose="020B0604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100" b="1" i="0" u="none" strike="noStrike" kern="1200" cap="none" spc="0" normalizeH="0" baseline="0" noProof="0" dirty="0">
                <a:ln>
                  <a:noFill/>
                </a:ln>
                <a:solidFill>
                  <a:srgbClr val="000000"/>
                </a:solidFill>
                <a:effectLst/>
                <a:uLnTx/>
                <a:uFillTx/>
                <a:latin typeface="Arial" panose="020B0604020202020204"/>
                <a:ea typeface="+mn-ea"/>
                <a:cs typeface="+mn-cs"/>
              </a:rPr>
              <a:t>Can members of a governmental body get together socially?</a:t>
            </a:r>
            <a:r>
              <a:rPr kumimoji="0" lang="en-US" sz="2100" b="1" i="0" u="none" strike="noStrike" kern="1200" cap="none" spc="0" normalizeH="0" baseline="0" noProof="0" dirty="0">
                <a:ln>
                  <a:noFill/>
                </a:ln>
                <a:solidFill>
                  <a:srgbClr val="5E5E5E"/>
                </a:solidFill>
                <a:effectLst/>
                <a:uLnTx/>
                <a:uFillTx/>
                <a:latin typeface="Arial" panose="020B0604020202020204"/>
                <a:ea typeface="+mn-ea"/>
                <a:cs typeface="+mn-cs"/>
              </a:rPr>
              <a:t> </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2100" b="1" dirty="0">
              <a:solidFill>
                <a:srgbClr val="5E5E5E"/>
              </a:solidFill>
              <a:latin typeface="Arial" panose="020B0604020202020204"/>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Yes, </a:t>
            </a:r>
            <a:r>
              <a:rPr kumimoji="0" lang="en-US" sz="2100" b="0" i="0" u="sng" strike="noStrike" kern="1200" cap="none" spc="0" normalizeH="0" baseline="0" noProof="0" dirty="0">
                <a:ln>
                  <a:noFill/>
                </a:ln>
                <a:solidFill>
                  <a:srgbClr val="000000"/>
                </a:solidFill>
                <a:effectLst/>
                <a:uLnTx/>
                <a:uFillTx/>
                <a:latin typeface="Arial" panose="020B0604020202020204"/>
                <a:ea typeface="+mn-ea"/>
                <a:cs typeface="+mn-cs"/>
              </a:rPr>
              <a:t>BUT they cannot discuss business</a:t>
            </a: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A gathering becomes a “meeting” when a quorum of officials engage in discussion on matters over which they exercise judgment.</a:t>
            </a:r>
          </a:p>
          <a:p>
            <a:pPr marL="742950" marR="0" lvl="1"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Deliberation occurs “if the members of the governmental body engage in any discussion that focuses at all concretely on matters over which they exercise judgment or discretion.” </a:t>
            </a:r>
            <a:r>
              <a:rPr kumimoji="0" lang="en-US" sz="2100" b="0" i="1" u="none" strike="noStrike" kern="1200" cap="none" spc="0" normalizeH="0" baseline="0" noProof="0" dirty="0">
                <a:ln>
                  <a:noFill/>
                </a:ln>
                <a:solidFill>
                  <a:srgbClr val="000000"/>
                </a:solidFill>
                <a:effectLst/>
                <a:uLnTx/>
                <a:uFillTx/>
                <a:latin typeface="Arial" panose="020B0604020202020204"/>
                <a:ea typeface="+mn-ea"/>
                <a:cs typeface="+mn-cs"/>
              </a:rPr>
              <a:t>Hutchison v. Shull</a:t>
            </a: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 878 N.W.2d 221, 231 fn. 1 (Iowa 2016).</a:t>
            </a:r>
          </a:p>
          <a:p>
            <a:pPr marL="742950" marR="0" lvl="1"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The purpose of the law is to allow citizens to see how their officials arrive at a decision and to hear discussion and opinions. </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Even retreats are public meetings if a quorum is present and policy is discussed.</a:t>
            </a:r>
            <a:endParaRPr kumimoji="0" lang="en-US" sz="2100" b="1" i="0" u="none" strike="noStrike" kern="1200" cap="none" spc="0" normalizeH="0" baseline="0" noProof="0" dirty="0">
              <a:ln>
                <a:noFill/>
              </a:ln>
              <a:solidFill>
                <a:srgbClr val="000000"/>
              </a:solidFill>
              <a:effectLst/>
              <a:uLnTx/>
              <a:uFillTx/>
              <a:latin typeface="Arial" panose="020B060402020202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srgbClr val="5E5E5E"/>
              </a:solidFill>
              <a:effectLst/>
              <a:uLnTx/>
              <a:uFillTx/>
              <a:latin typeface="Arial" panose="020B0604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DF5327"/>
              </a:solidFill>
              <a:effectLst/>
              <a:uLnTx/>
              <a:uFillTx/>
              <a:latin typeface="Arial" panose="020B0604020202020204"/>
              <a:ea typeface="+mn-ea"/>
              <a:cs typeface="+mn-cs"/>
            </a:endParaRPr>
          </a:p>
        </p:txBody>
      </p:sp>
    </p:spTree>
    <p:extLst>
      <p:ext uri="{BB962C8B-B14F-4D97-AF65-F5344CB8AC3E}">
        <p14:creationId xmlns:p14="http://schemas.microsoft.com/office/powerpoint/2010/main" val="3635928320"/>
      </p:ext>
    </p:extLst>
  </p:cSld>
  <p:clrMapOvr>
    <a:masterClrMapping/>
  </p:clrMapOvr>
  <p:transition>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8CD1BC-EA2A-4615-85D6-59C827FCEA3B}"/>
              </a:ext>
            </a:extLst>
          </p:cNvPr>
          <p:cNvSpPr>
            <a:spLocks noGrp="1"/>
          </p:cNvSpPr>
          <p:nvPr>
            <p:ph type="title"/>
          </p:nvPr>
        </p:nvSpPr>
        <p:spPr/>
        <p:txBody>
          <a:bodyPr>
            <a:normAutofit/>
          </a:bodyPr>
          <a:lstStyle/>
          <a:p>
            <a:r>
              <a:rPr lang="en-US" dirty="0"/>
              <a:t>MINISTERIAL Purposes</a:t>
            </a:r>
          </a:p>
        </p:txBody>
      </p:sp>
      <p:sp>
        <p:nvSpPr>
          <p:cNvPr id="3" name="Rectangle 2">
            <a:extLst>
              <a:ext uri="{FF2B5EF4-FFF2-40B4-BE49-F238E27FC236}">
                <a16:creationId xmlns:a16="http://schemas.microsoft.com/office/drawing/2014/main" id="{4CA7EA5E-32A1-4821-8791-32C9A538D124}"/>
              </a:ext>
            </a:extLst>
          </p:cNvPr>
          <p:cNvSpPr/>
          <p:nvPr/>
        </p:nvSpPr>
        <p:spPr>
          <a:xfrm>
            <a:off x="1261872" y="1928159"/>
            <a:ext cx="9692640" cy="4616648"/>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Chapter 21 excludes events attended by members of a governmental body, such as social, political, and civic events, so long as the members avoid deliberation on policy issues within their policy-making duties and their attendance at the event is not to avoid the transparency requirements of the open meetings law.</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2100" dirty="0">
              <a:solidFill>
                <a:srgbClr val="000000"/>
              </a:solidFill>
              <a:latin typeface="Arial" panose="020B0604020202020204"/>
            </a:endParaRPr>
          </a:p>
          <a:p>
            <a:pPr lvl="0">
              <a:defRPr/>
            </a:pPr>
            <a:r>
              <a:rPr lang="en-US" sz="2100" dirty="0">
                <a:solidFill>
                  <a:srgbClr val="000000"/>
                </a:solidFill>
              </a:rPr>
              <a:t>“Purely ministerial purposes” include government business which does not involve any discretion or judgment, such as signing documents or arranging for payments which have already been approved. IPIB also interprets this to include a limited range of governmental tasks outside of policy-making authority, such as coordinating availability for future meetings.</a:t>
            </a:r>
          </a:p>
          <a:p>
            <a:endParaRPr lang="en-US" sz="2100" dirty="0">
              <a:solidFill>
                <a:srgbClr val="000000"/>
              </a:solidFill>
            </a:endParaRPr>
          </a:p>
          <a:p>
            <a:r>
              <a:rPr lang="en-US" sz="2100" dirty="0">
                <a:solidFill>
                  <a:srgbClr val="000000"/>
                </a:solidFill>
              </a:rPr>
              <a:t>Persons serving on governmental bodies should be constantly aware that their activities are subject to public scrutiny and should avoid even the appearance of engaging in unauthorized meetings.</a:t>
            </a:r>
          </a:p>
        </p:txBody>
      </p:sp>
    </p:spTree>
    <p:extLst>
      <p:ext uri="{BB962C8B-B14F-4D97-AF65-F5344CB8AC3E}">
        <p14:creationId xmlns:p14="http://schemas.microsoft.com/office/powerpoint/2010/main" val="357398646"/>
      </p:ext>
    </p:extLst>
  </p:cSld>
  <p:clrMapOvr>
    <a:masterClrMapping/>
  </p:clrMapOvr>
  <p:transition>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5D7FB1-3A23-4A23-B2AE-6890DCCD2E49}"/>
              </a:ext>
            </a:extLst>
          </p:cNvPr>
          <p:cNvSpPr>
            <a:spLocks noGrp="1"/>
          </p:cNvSpPr>
          <p:nvPr>
            <p:ph type="title"/>
          </p:nvPr>
        </p:nvSpPr>
        <p:spPr/>
        <p:txBody>
          <a:bodyPr>
            <a:normAutofit/>
          </a:bodyPr>
          <a:lstStyle/>
          <a:p>
            <a:r>
              <a:rPr lang="en-US" dirty="0"/>
              <a:t>Best Practice</a:t>
            </a:r>
          </a:p>
        </p:txBody>
      </p:sp>
      <p:sp>
        <p:nvSpPr>
          <p:cNvPr id="3" name="Content Placeholder 2">
            <a:extLst>
              <a:ext uri="{FF2B5EF4-FFF2-40B4-BE49-F238E27FC236}">
                <a16:creationId xmlns:a16="http://schemas.microsoft.com/office/drawing/2014/main" id="{FBC635B5-B4BE-4BEF-A635-BFB84F5BDA80}"/>
              </a:ext>
            </a:extLst>
          </p:cNvPr>
          <p:cNvSpPr>
            <a:spLocks noGrp="1"/>
          </p:cNvSpPr>
          <p:nvPr>
            <p:ph idx="1"/>
          </p:nvPr>
        </p:nvSpPr>
        <p:spPr>
          <a:xfrm>
            <a:off x="1261871" y="1828800"/>
            <a:ext cx="9378419" cy="4411580"/>
          </a:xfrm>
        </p:spPr>
        <p:txBody>
          <a:bodyPr>
            <a:noAutofit/>
          </a:bodyPr>
          <a:lstStyle/>
          <a:p>
            <a:pPr marL="0" indent="0">
              <a:buNone/>
            </a:pPr>
            <a:endParaRPr lang="en-US" sz="2100" dirty="0">
              <a:solidFill>
                <a:srgbClr val="000000"/>
              </a:solidFill>
            </a:endParaRPr>
          </a:p>
          <a:p>
            <a:pPr marL="0" indent="0">
              <a:buNone/>
            </a:pPr>
            <a:r>
              <a:rPr lang="en-US" sz="2100" dirty="0">
                <a:solidFill>
                  <a:srgbClr val="000000"/>
                </a:solidFill>
              </a:rPr>
              <a:t>Provide notice the members of the governmental body will be attending the social or civic event. Even if there is no meeting, this notice may avoid suspicion and improve transparency.</a:t>
            </a:r>
          </a:p>
          <a:p>
            <a:pPr marL="0" indent="0">
              <a:buNone/>
            </a:pPr>
            <a:r>
              <a:rPr lang="en-US" sz="2100" dirty="0">
                <a:solidFill>
                  <a:srgbClr val="000000"/>
                </a:solidFill>
              </a:rPr>
              <a:t>Do not sit together or gather in a majority at the event. Ensuring members are socializing with other attendees at the event prevents any deliberation on matters within the members’ scope.</a:t>
            </a:r>
          </a:p>
          <a:p>
            <a:pPr marL="0" indent="0">
              <a:buNone/>
            </a:pPr>
            <a:r>
              <a:rPr lang="en-US" sz="2100" dirty="0">
                <a:solidFill>
                  <a:srgbClr val="000000"/>
                </a:solidFill>
              </a:rPr>
              <a:t>If members are together, make sure the conversation topics are social in nature to avoid bringing up government business.</a:t>
            </a:r>
          </a:p>
          <a:p>
            <a:pPr marL="0" indent="0">
              <a:buNone/>
            </a:pPr>
            <a:r>
              <a:rPr lang="en-US" sz="2100" dirty="0">
                <a:solidFill>
                  <a:srgbClr val="000000"/>
                </a:solidFill>
              </a:rPr>
              <a:t>See Iowa Public Information Board Advisory Opinion 24AO:0004</a:t>
            </a:r>
          </a:p>
        </p:txBody>
      </p:sp>
    </p:spTree>
    <p:extLst>
      <p:ext uri="{BB962C8B-B14F-4D97-AF65-F5344CB8AC3E}">
        <p14:creationId xmlns:p14="http://schemas.microsoft.com/office/powerpoint/2010/main" val="13177804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294198"/>
            <a:ext cx="9692640" cy="1397124"/>
          </a:xfrm>
        </p:spPr>
        <p:txBody>
          <a:bodyPr>
            <a:normAutofit/>
          </a:bodyPr>
          <a:lstStyle/>
          <a:p>
            <a:r>
              <a:rPr lang="en-US" dirty="0">
                <a:solidFill>
                  <a:srgbClr val="418AB3"/>
                </a:solidFill>
              </a:rPr>
              <a:t>EMAIL and text</a:t>
            </a:r>
          </a:p>
        </p:txBody>
      </p:sp>
      <p:sp>
        <p:nvSpPr>
          <p:cNvPr id="3" name="TextBox 2"/>
          <p:cNvSpPr txBox="1"/>
          <p:nvPr/>
        </p:nvSpPr>
        <p:spPr>
          <a:xfrm>
            <a:off x="1178351" y="1786932"/>
            <a:ext cx="9235091" cy="5109091"/>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400" b="0" i="0" u="none" strike="noStrike" kern="1200" cap="none" spc="0" normalizeH="0" baseline="0" noProof="0" dirty="0">
              <a:ln>
                <a:noFill/>
              </a:ln>
              <a:solidFill>
                <a:srgbClr val="5E5E5E"/>
              </a:solidFill>
              <a:effectLst/>
              <a:uLnTx/>
              <a:uFillTx/>
              <a:latin typeface="Arial" panose="020B0604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srgbClr val="000000"/>
                </a:solidFill>
                <a:effectLst/>
                <a:uLnTx/>
                <a:uFillTx/>
                <a:ea typeface="+mn-ea"/>
                <a:cs typeface="+mn-cs"/>
              </a:rPr>
              <a:t>Can members e-mail </a:t>
            </a:r>
            <a:r>
              <a:rPr lang="en-US" sz="2100" dirty="0">
                <a:solidFill>
                  <a:srgbClr val="000000"/>
                </a:solidFill>
              </a:rPr>
              <a:t>or text </a:t>
            </a:r>
            <a:r>
              <a:rPr kumimoji="0" lang="en-US" sz="2100" b="0" i="0" u="none" strike="noStrike" kern="1200" cap="none" spc="0" normalizeH="0" baseline="0" noProof="0" dirty="0">
                <a:ln>
                  <a:noFill/>
                </a:ln>
                <a:solidFill>
                  <a:srgbClr val="000000"/>
                </a:solidFill>
                <a:effectLst/>
                <a:uLnTx/>
                <a:uFillTx/>
                <a:ea typeface="+mn-ea"/>
                <a:cs typeface="+mn-cs"/>
              </a:rPr>
              <a:t>each other concerning governmental business?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100" b="0" i="0" u="none" strike="noStrike" kern="1200" cap="none" spc="0" normalizeH="0" baseline="0" noProof="0" dirty="0">
              <a:ln>
                <a:noFill/>
              </a:ln>
              <a:solidFill>
                <a:srgbClr val="000000"/>
              </a:solidFill>
              <a:effectLst/>
              <a:uLnTx/>
              <a:uFillTx/>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ea typeface="+mn-ea"/>
                <a:cs typeface="+mn-cs"/>
              </a:rPr>
              <a:t>Every situation is fact specific, and it is easy to send an e-mail to all members just to share relevant information on a topic without the intent to avoid </a:t>
            </a:r>
            <a:r>
              <a:rPr lang="en-US" sz="2100" dirty="0">
                <a:solidFill>
                  <a:srgbClr val="000000"/>
                </a:solidFill>
              </a:rPr>
              <a:t>Chapter 21</a:t>
            </a:r>
            <a:r>
              <a:rPr kumimoji="0" lang="en-US" sz="2100" b="0" i="0" u="none" strike="noStrike" kern="1200" cap="none" spc="0" normalizeH="0" baseline="0" noProof="0" dirty="0">
                <a:ln>
                  <a:noFill/>
                </a:ln>
                <a:solidFill>
                  <a:srgbClr val="000000"/>
                </a:solidFill>
                <a:effectLst/>
                <a:uLnTx/>
                <a:uFillTx/>
                <a:ea typeface="+mn-ea"/>
                <a:cs typeface="+mn-cs"/>
              </a:rPr>
              <a:t>.  </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100" b="0" i="0" u="none" strike="noStrike" kern="1200" cap="none" spc="0" normalizeH="0" baseline="0" noProof="0" dirty="0">
              <a:ln>
                <a:noFill/>
              </a:ln>
              <a:solidFill>
                <a:srgbClr val="000000"/>
              </a:solidFill>
              <a:effectLst/>
              <a:uLnTx/>
              <a:uFillTx/>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ea typeface="+mn-ea"/>
                <a:cs typeface="+mn-cs"/>
              </a:rPr>
              <a:t>If members want to share an opinion or debate policy, they should save that discussion for the open session.</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100" b="0" i="0" u="none" strike="noStrike" kern="1200" cap="none" spc="0" normalizeH="0" baseline="0" noProof="0" dirty="0">
              <a:ln>
                <a:noFill/>
              </a:ln>
              <a:solidFill>
                <a:srgbClr val="000000"/>
              </a:solidFill>
              <a:effectLst/>
              <a:uLnTx/>
              <a:uFillTx/>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ea typeface="+mn-ea"/>
                <a:cs typeface="+mn-cs"/>
              </a:rPr>
              <a:t>Emails and texts are public records. </a:t>
            </a:r>
          </a:p>
          <a:p>
            <a:pPr marR="0" lvl="0" algn="l" defTabSz="457200" rtl="0" eaLnBrk="1" fontAlgn="auto" latinLnBrk="0" hangingPunct="1">
              <a:lnSpc>
                <a:spcPct val="100000"/>
              </a:lnSpc>
              <a:spcBef>
                <a:spcPts val="0"/>
              </a:spcBef>
              <a:spcAft>
                <a:spcPts val="0"/>
              </a:spcAft>
              <a:buClrTx/>
              <a:buSzTx/>
              <a:tabLst/>
              <a:defRPr/>
            </a:pPr>
            <a:endParaRPr kumimoji="0" lang="en-US" sz="2100" b="0" i="0" u="none" strike="noStrike" kern="1200" cap="none" spc="0" normalizeH="0" baseline="0" noProof="0" dirty="0">
              <a:ln>
                <a:noFill/>
              </a:ln>
              <a:solidFill>
                <a:srgbClr val="000000"/>
              </a:solidFill>
              <a:effectLst/>
              <a:uLnTx/>
              <a:uFillTx/>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100" b="1" i="0" u="none" strike="noStrike" kern="1200" cap="none" spc="0" normalizeH="0" baseline="0" noProof="0" dirty="0">
                <a:ln>
                  <a:noFill/>
                </a:ln>
                <a:solidFill>
                  <a:srgbClr val="C00000"/>
                </a:solidFill>
                <a:effectLst/>
                <a:uLnTx/>
                <a:uFillTx/>
                <a:ea typeface="+mn-ea"/>
                <a:cs typeface="+mn-cs"/>
              </a:rPr>
              <a:t>Best Practice- if some information, such as an agenda, is shared with the members via email, sending as a BCC to the members helps prevent any inadvertent discussion through “reply all.”</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DF5327"/>
              </a:solidFill>
              <a:effectLst/>
              <a:uLnTx/>
              <a:uFillTx/>
              <a:latin typeface="Arial" panose="020B0604020202020204"/>
              <a:ea typeface="+mn-ea"/>
              <a:cs typeface="+mn-cs"/>
            </a:endParaRPr>
          </a:p>
        </p:txBody>
      </p:sp>
    </p:spTree>
    <p:extLst>
      <p:ext uri="{BB962C8B-B14F-4D97-AF65-F5344CB8AC3E}">
        <p14:creationId xmlns:p14="http://schemas.microsoft.com/office/powerpoint/2010/main" val="2641195750"/>
      </p:ext>
    </p:extLst>
  </p:cSld>
  <p:clrMapOvr>
    <a:masterClrMapping/>
  </p:clrMapOvr>
  <p:transition>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1D364E7-37E3-49CD-A461-A4BB22477B56}"/>
              </a:ext>
            </a:extLst>
          </p:cNvPr>
          <p:cNvSpPr>
            <a:spLocks noGrp="1"/>
          </p:cNvSpPr>
          <p:nvPr>
            <p:ph type="title"/>
          </p:nvPr>
        </p:nvSpPr>
        <p:spPr>
          <a:xfrm>
            <a:off x="1085409" y="2730438"/>
            <a:ext cx="10111980" cy="1397124"/>
          </a:xfrm>
        </p:spPr>
        <p:txBody>
          <a:bodyPr>
            <a:noAutofit/>
          </a:bodyPr>
          <a:lstStyle/>
          <a:p>
            <a:r>
              <a:rPr lang="en-US" dirty="0"/>
              <a:t>Are you complying with all legal requirements for a meeting?</a:t>
            </a:r>
          </a:p>
        </p:txBody>
      </p:sp>
    </p:spTree>
    <p:extLst>
      <p:ext uri="{BB962C8B-B14F-4D97-AF65-F5344CB8AC3E}">
        <p14:creationId xmlns:p14="http://schemas.microsoft.com/office/powerpoint/2010/main" val="1549567016"/>
      </p:ext>
    </p:extLst>
  </p:cSld>
  <p:clrMapOvr>
    <a:masterClrMapping/>
  </p:clrMapOvr>
  <p:transition>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18AB3"/>
                </a:solidFill>
              </a:rPr>
              <a:t>notice</a:t>
            </a:r>
          </a:p>
        </p:txBody>
      </p:sp>
      <p:sp>
        <p:nvSpPr>
          <p:cNvPr id="3" name="TextBox 2"/>
          <p:cNvSpPr txBox="1"/>
          <p:nvPr/>
        </p:nvSpPr>
        <p:spPr>
          <a:xfrm>
            <a:off x="1159496" y="1989838"/>
            <a:ext cx="9556629" cy="463203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srgbClr val="000000"/>
                </a:solidFill>
                <a:effectLst/>
                <a:uLnTx/>
                <a:uFillTx/>
                <a:latin typeface="Arial" panose="020B0604020202020204"/>
                <a:ea typeface="+mn-ea"/>
                <a:cs typeface="+mn-cs"/>
              </a:rPr>
              <a:t>Meetings must –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Be preceded by a public notice of at least 24 hours giving the date, time, place and a tentative agenda.</a:t>
            </a:r>
          </a:p>
          <a:p>
            <a:pPr marR="0" lvl="0" algn="l" defTabSz="457200" rtl="0" eaLnBrk="1" fontAlgn="auto" latinLnBrk="0" hangingPunct="1">
              <a:lnSpc>
                <a:spcPct val="100000"/>
              </a:lnSpc>
              <a:spcBef>
                <a:spcPts val="0"/>
              </a:spcBef>
              <a:spcAft>
                <a:spcPts val="0"/>
              </a:spcAft>
              <a:buClrTx/>
              <a:buSzTx/>
              <a:tabLst/>
              <a:defRPr/>
            </a:pPr>
            <a:endPar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Notice of the meeting must be sent to any news organization requesting it.</a:t>
            </a:r>
          </a:p>
          <a:p>
            <a:pPr marR="0" lvl="0" algn="l" defTabSz="457200" rtl="0" eaLnBrk="1" fontAlgn="auto" latinLnBrk="0" hangingPunct="1">
              <a:lnSpc>
                <a:spcPct val="100000"/>
              </a:lnSpc>
              <a:spcBef>
                <a:spcPts val="0"/>
              </a:spcBef>
              <a:spcAft>
                <a:spcPts val="0"/>
              </a:spcAft>
              <a:buClrTx/>
              <a:buSzTx/>
              <a:tabLst/>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 </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The notice must be </a:t>
            </a:r>
            <a:r>
              <a:rPr kumimoji="0" lang="en-US" sz="2100" b="0" i="0" u="sng" strike="noStrike" kern="1200" cap="none" spc="0" normalizeH="0" baseline="0" noProof="0" dirty="0">
                <a:ln>
                  <a:noFill/>
                </a:ln>
                <a:solidFill>
                  <a:srgbClr val="000000"/>
                </a:solidFill>
                <a:effectLst/>
                <a:uLnTx/>
                <a:uFillTx/>
                <a:latin typeface="Arial" panose="020B0604020202020204"/>
                <a:ea typeface="+mn-ea"/>
                <a:cs typeface="+mn-cs"/>
              </a:rPr>
              <a:t>physically posted</a:t>
            </a: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 in a prominent place accessible to the public at the governmental body’s office. If no office is available, notice should be prominently placed at the location where the meeting will be held. </a:t>
            </a:r>
          </a:p>
          <a:p>
            <a:pPr marR="0" lvl="0" algn="l" defTabSz="457200" rtl="0" eaLnBrk="1" fontAlgn="auto" latinLnBrk="0" hangingPunct="1">
              <a:lnSpc>
                <a:spcPct val="100000"/>
              </a:lnSpc>
              <a:spcBef>
                <a:spcPts val="0"/>
              </a:spcBef>
              <a:spcAft>
                <a:spcPts val="0"/>
              </a:spcAft>
              <a:buClrTx/>
              <a:buSzTx/>
              <a:tabLst/>
              <a:defRPr/>
            </a:pPr>
            <a:endPar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endParaRP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C00000"/>
                </a:solidFill>
                <a:effectLst/>
                <a:uLnTx/>
                <a:uFillTx/>
                <a:latin typeface="Arial" panose="020B0604020202020204"/>
                <a:ea typeface="+mn-ea"/>
                <a:cs typeface="+mn-cs"/>
              </a:rPr>
              <a:t>BEST PRACTICE: Posting on the inside of a glass door into the governmental building, posting on a website or community calendar, or at the post office are all ways to promote transparency in government.</a:t>
            </a:r>
          </a:p>
        </p:txBody>
      </p:sp>
    </p:spTree>
    <p:extLst>
      <p:ext uri="{BB962C8B-B14F-4D97-AF65-F5344CB8AC3E}">
        <p14:creationId xmlns:p14="http://schemas.microsoft.com/office/powerpoint/2010/main" val="2674116273"/>
      </p:ext>
    </p:extLst>
  </p:cSld>
  <p:clrMapOvr>
    <a:masterClrMapping/>
  </p:clrMapOvr>
  <p:transition>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294198"/>
            <a:ext cx="9692640" cy="1397124"/>
          </a:xfrm>
        </p:spPr>
        <p:txBody>
          <a:bodyPr>
            <a:normAutofit/>
          </a:bodyPr>
          <a:lstStyle/>
          <a:p>
            <a:r>
              <a:rPr lang="en-US" dirty="0">
                <a:latin typeface="Arial" panose="020B0604020202020204" pitchFamily="34" charset="0"/>
                <a:cs typeface="Arial" panose="020B0604020202020204" pitchFamily="34" charset="0"/>
              </a:rPr>
              <a:t>DISCLAIMER</a:t>
            </a:r>
            <a:endParaRPr lang="en-US" dirty="0">
              <a:solidFill>
                <a:schemeClr val="accent5"/>
              </a:solidFill>
              <a:latin typeface="Arial" panose="020B0604020202020204" pitchFamily="34" charset="0"/>
              <a:cs typeface="Arial" panose="020B0604020202020204" pitchFamily="34" charset="0"/>
            </a:endParaRPr>
          </a:p>
        </p:txBody>
      </p:sp>
      <p:sp>
        <p:nvSpPr>
          <p:cNvPr id="3" name="TextBox 2"/>
          <p:cNvSpPr txBox="1"/>
          <p:nvPr/>
        </p:nvSpPr>
        <p:spPr>
          <a:xfrm>
            <a:off x="1427584" y="1752601"/>
            <a:ext cx="9011816" cy="1477328"/>
          </a:xfrm>
          <a:prstGeom prst="rect">
            <a:avLst/>
          </a:prstGeom>
          <a:noFill/>
        </p:spPr>
        <p:txBody>
          <a:bodyPr wrap="square" rtlCol="0">
            <a:spAutoFit/>
          </a:bodyPr>
          <a:lstStyle/>
          <a:p>
            <a:pPr>
              <a:defRPr/>
            </a:pPr>
            <a:endParaRPr lang="en-US" dirty="0">
              <a:solidFill>
                <a:srgbClr val="775F55"/>
              </a:solidFill>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This presentation is not intended to serve as legal advice.  You should consult with your government entity’s attorney about specific situations you encounter.  </a:t>
            </a:r>
            <a:endParaRPr lang="en-US" sz="24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15140315"/>
      </p:ext>
    </p:extLst>
  </p:cSld>
  <p:clrMapOvr>
    <a:masterClrMapping/>
  </p:clrMapOvr>
  <p:transition>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solidFill>
                  <a:srgbClr val="418AB3"/>
                </a:solidFill>
              </a:rPr>
              <a:t>AGENDAS</a:t>
            </a:r>
          </a:p>
        </p:txBody>
      </p:sp>
      <p:sp>
        <p:nvSpPr>
          <p:cNvPr id="3" name="TextBox 2"/>
          <p:cNvSpPr txBox="1"/>
          <p:nvPr/>
        </p:nvSpPr>
        <p:spPr>
          <a:xfrm>
            <a:off x="1329179" y="1628274"/>
            <a:ext cx="9600949" cy="489364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b="1" i="0" u="none" strike="noStrike" kern="1200" cap="none" spc="0" normalizeH="0" baseline="0" noProof="0" dirty="0">
              <a:ln>
                <a:noFill/>
              </a:ln>
              <a:solidFill>
                <a:srgbClr val="A6B727"/>
              </a:solidFill>
              <a:effectLst/>
              <a:uLnTx/>
              <a:uFillTx/>
              <a:latin typeface="Arial" panose="020B0604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sz="2100" dirty="0">
                <a:solidFill>
                  <a:srgbClr val="000000"/>
                </a:solidFill>
              </a:rPr>
              <a:t>Meetings can only cover items posted on the agenda in advance</a:t>
            </a:r>
          </a:p>
          <a:p>
            <a:pPr marL="800100" lvl="1" indent="-342900">
              <a:buFont typeface="Arial" panose="020B0604020202020204" pitchFamily="34" charset="0"/>
              <a:buChar char="•"/>
              <a:defRPr/>
            </a:pPr>
            <a:r>
              <a:rPr lang="en-US" sz="2100" dirty="0">
                <a:solidFill>
                  <a:srgbClr val="000000"/>
                </a:solidFill>
              </a:rPr>
              <a:t>This includes matters raised in public comment – members may consider information from the public, but may not add it to the agenda for action</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2100" dirty="0">
              <a:solidFill>
                <a:srgbClr val="000000"/>
              </a:solidFill>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srgbClr val="000000"/>
                </a:solidFill>
                <a:effectLst/>
                <a:uLnTx/>
                <a:uFillTx/>
                <a:ea typeface="+mn-ea"/>
                <a:cs typeface="+mn-cs"/>
              </a:rPr>
              <a:t>Minimal agendas such as “approval of old minutes, old business, new business” are </a:t>
            </a:r>
            <a:r>
              <a:rPr kumimoji="0" lang="en-US" sz="2100" b="1" i="0" u="sng" strike="noStrike" kern="1200" cap="none" spc="0" normalizeH="0" baseline="0" noProof="0" dirty="0">
                <a:ln>
                  <a:noFill/>
                </a:ln>
                <a:solidFill>
                  <a:srgbClr val="000000"/>
                </a:solidFill>
                <a:effectLst/>
                <a:uLnTx/>
                <a:uFillTx/>
                <a:ea typeface="+mn-ea"/>
                <a:cs typeface="+mn-cs"/>
              </a:rPr>
              <a:t>not</a:t>
            </a:r>
            <a:r>
              <a:rPr kumimoji="0" lang="en-US" sz="2100" b="0" i="0" u="none" strike="noStrike" kern="1200" cap="none" spc="0" normalizeH="0" baseline="0" noProof="0" dirty="0">
                <a:ln>
                  <a:noFill/>
                </a:ln>
                <a:solidFill>
                  <a:srgbClr val="000000"/>
                </a:solidFill>
                <a:effectLst/>
                <a:uLnTx/>
                <a:uFillTx/>
                <a:ea typeface="+mn-ea"/>
                <a:cs typeface="+mn-cs"/>
              </a:rPr>
              <a:t> sufficient, nor is using the same agenda meeting after meeting.</a:t>
            </a: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ea typeface="+mn-ea"/>
                <a:cs typeface="+mn-cs"/>
              </a:rPr>
              <a:t>Tentative agendas can changed only for emergency items</a:t>
            </a:r>
            <a:endParaRPr lang="en-US" sz="2100" dirty="0">
              <a:solidFill>
                <a:srgbClr val="000000"/>
              </a:solidFill>
            </a:endParaRPr>
          </a:p>
          <a:p>
            <a:pPr marL="1257300" lvl="2" indent="-342900">
              <a:buFont typeface="Arial" panose="020B0604020202020204" pitchFamily="34" charset="0"/>
              <a:buChar char="•"/>
              <a:defRPr/>
            </a:pPr>
            <a:r>
              <a:rPr lang="en-US" sz="2100" b="1" dirty="0">
                <a:solidFill>
                  <a:srgbClr val="000000"/>
                </a:solidFill>
              </a:rPr>
              <a:t>An emergency typically includes health and safety or significant financial loss, but if action can reasonably be deferred to allow for notice of the matter, it should be.</a:t>
            </a:r>
            <a:endParaRPr kumimoji="0" lang="en-US" sz="2100" b="1" i="0" u="none" strike="noStrike" kern="1200" cap="none" spc="0" normalizeH="0" baseline="0" noProof="0" dirty="0">
              <a:ln>
                <a:noFill/>
              </a:ln>
              <a:solidFill>
                <a:srgbClr val="000000"/>
              </a:solidFill>
              <a:effectLst/>
              <a:uLnTx/>
              <a:uFillTx/>
              <a:ea typeface="+mn-ea"/>
              <a:cs typeface="+mn-cs"/>
            </a:endParaRP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ea typeface="+mn-ea"/>
                <a:cs typeface="+mn-cs"/>
              </a:rPr>
              <a:t>Information on the agenda must be reasonably sufficient to alert interested people as to the subject matter to be considered. </a:t>
            </a: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ea typeface="+mn-ea"/>
                <a:cs typeface="+mn-cs"/>
              </a:rPr>
              <a:t>The agenda must specifically state any issues the board intends to discuss in open or in closed sessions.</a:t>
            </a:r>
          </a:p>
        </p:txBody>
      </p:sp>
    </p:spTree>
    <p:extLst>
      <p:ext uri="{BB962C8B-B14F-4D97-AF65-F5344CB8AC3E}">
        <p14:creationId xmlns:p14="http://schemas.microsoft.com/office/powerpoint/2010/main" val="1893882496"/>
      </p:ext>
    </p:extLst>
  </p:cSld>
  <p:clrMapOvr>
    <a:masterClrMapping/>
  </p:clrMapOvr>
  <p:transition>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18AB3"/>
                </a:solidFill>
              </a:rPr>
              <a:t>Minutes</a:t>
            </a:r>
          </a:p>
        </p:txBody>
      </p:sp>
      <p:sp>
        <p:nvSpPr>
          <p:cNvPr id="3" name="TextBox 2"/>
          <p:cNvSpPr txBox="1"/>
          <p:nvPr/>
        </p:nvSpPr>
        <p:spPr>
          <a:xfrm>
            <a:off x="1376313" y="1953748"/>
            <a:ext cx="8986887" cy="4616648"/>
          </a:xfrm>
          <a:prstGeom prst="rect">
            <a:avLst/>
          </a:prstGeom>
          <a:noFill/>
        </p:spPr>
        <p:txBody>
          <a:bodyPr wrap="square" rtlCol="0">
            <a:spAutoFit/>
          </a:bodyPr>
          <a:lstStyle/>
          <a:p>
            <a:r>
              <a:rPr lang="en-US" sz="2100" dirty="0">
                <a:solidFill>
                  <a:srgbClr val="000000"/>
                </a:solidFill>
              </a:rPr>
              <a:t>Minutes are the public record of a governmental body’s activities and decisions. Their usage should be to document the official actions of a governmental body. </a:t>
            </a:r>
          </a:p>
          <a:p>
            <a:endParaRPr lang="en-US" sz="2100" dirty="0">
              <a:solidFill>
                <a:srgbClr val="000000"/>
              </a:solidFill>
            </a:endParaRPr>
          </a:p>
          <a:p>
            <a:r>
              <a:rPr lang="en-US" sz="2100" dirty="0">
                <a:solidFill>
                  <a:srgbClr val="000000"/>
                </a:solidFill>
              </a:rPr>
              <a:t>Minutes should show, at a minimum:</a:t>
            </a:r>
          </a:p>
          <a:p>
            <a:pPr marL="342900" indent="-342900">
              <a:buFont typeface="Arial" panose="020B0604020202020204" pitchFamily="34" charset="0"/>
              <a:buChar char="•"/>
            </a:pPr>
            <a:r>
              <a:rPr lang="en-US" sz="2100" dirty="0">
                <a:solidFill>
                  <a:srgbClr val="000000"/>
                </a:solidFill>
              </a:rPr>
              <a:t>the date, time and place of the meeting, </a:t>
            </a:r>
          </a:p>
          <a:p>
            <a:pPr marL="342900" indent="-342900">
              <a:buFont typeface="Arial" panose="020B0604020202020204" pitchFamily="34" charset="0"/>
              <a:buChar char="•"/>
            </a:pPr>
            <a:r>
              <a:rPr lang="en-US" sz="2100" dirty="0">
                <a:solidFill>
                  <a:srgbClr val="000000"/>
                </a:solidFill>
              </a:rPr>
              <a:t>the members present, and</a:t>
            </a:r>
          </a:p>
          <a:p>
            <a:pPr marL="342900" indent="-342900">
              <a:buFont typeface="Arial" panose="020B0604020202020204" pitchFamily="34" charset="0"/>
              <a:buChar char="•"/>
            </a:pPr>
            <a:r>
              <a:rPr lang="en-US" sz="2100" dirty="0">
                <a:solidFill>
                  <a:srgbClr val="000000"/>
                </a:solidFill>
              </a:rPr>
              <a:t>the action taken at any meeting</a:t>
            </a:r>
          </a:p>
          <a:p>
            <a:pPr marL="800100" lvl="1" indent="-342900">
              <a:buFont typeface="Arial" panose="020B0604020202020204" pitchFamily="34" charset="0"/>
              <a:buChar char="•"/>
            </a:pPr>
            <a:r>
              <a:rPr lang="en-US" sz="2100" dirty="0">
                <a:solidFill>
                  <a:srgbClr val="000000"/>
                </a:solidFill>
              </a:rPr>
              <a:t>All votes must be recorded </a:t>
            </a:r>
          </a:p>
          <a:p>
            <a:pPr marL="800100" lvl="1" indent="-342900">
              <a:buFont typeface="Arial" panose="020B0604020202020204" pitchFamily="34" charset="0"/>
              <a:buChar char="•"/>
            </a:pPr>
            <a:r>
              <a:rPr lang="en-US" sz="2100" dirty="0">
                <a:solidFill>
                  <a:srgbClr val="C00000"/>
                </a:solidFill>
              </a:rPr>
              <a:t>Votes by each member must be noted individually but a unanimous vote can be so noted as long as all present vote.</a:t>
            </a:r>
          </a:p>
          <a:p>
            <a:r>
              <a:rPr lang="en-US" sz="2100" dirty="0">
                <a:solidFill>
                  <a:srgbClr val="000000"/>
                </a:solidFill>
              </a:rPr>
              <a:t>Minutes become public record as soon as they are complete and must be published as required by law, in the appropriate newspaper. Although not a substitute to publishing, minutes can also be made available online.</a:t>
            </a:r>
          </a:p>
        </p:txBody>
      </p:sp>
    </p:spTree>
    <p:extLst>
      <p:ext uri="{BB962C8B-B14F-4D97-AF65-F5344CB8AC3E}">
        <p14:creationId xmlns:p14="http://schemas.microsoft.com/office/powerpoint/2010/main" val="682759241"/>
      </p:ext>
    </p:extLst>
  </p:cSld>
  <p:clrMapOvr>
    <a:masterClrMapping/>
  </p:clrMapOvr>
  <p:transition>
    <p:fade thruBlk="1"/>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EE120-83F6-482F-B8C4-B05E6B2D9A07}"/>
              </a:ext>
            </a:extLst>
          </p:cNvPr>
          <p:cNvSpPr>
            <a:spLocks noGrp="1"/>
          </p:cNvSpPr>
          <p:nvPr>
            <p:ph type="title"/>
          </p:nvPr>
        </p:nvSpPr>
        <p:spPr/>
        <p:txBody>
          <a:bodyPr>
            <a:normAutofit/>
          </a:bodyPr>
          <a:lstStyle/>
          <a:p>
            <a:r>
              <a:rPr lang="en-US" dirty="0"/>
              <a:t>electronic access to meetings - 21.8</a:t>
            </a:r>
          </a:p>
        </p:txBody>
      </p:sp>
      <p:sp>
        <p:nvSpPr>
          <p:cNvPr id="3" name="Rectangle 2">
            <a:extLst>
              <a:ext uri="{FF2B5EF4-FFF2-40B4-BE49-F238E27FC236}">
                <a16:creationId xmlns:a16="http://schemas.microsoft.com/office/drawing/2014/main" id="{2AB1B7E6-1A2C-4CAE-9D7F-89F93A798AAD}"/>
              </a:ext>
            </a:extLst>
          </p:cNvPr>
          <p:cNvSpPr/>
          <p:nvPr/>
        </p:nvSpPr>
        <p:spPr>
          <a:xfrm>
            <a:off x="3785431" y="3244334"/>
            <a:ext cx="4621137" cy="369332"/>
          </a:xfrm>
          <a:prstGeom prst="rect">
            <a:avLst/>
          </a:prstGeom>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FFFFFF"/>
                </a:solidFill>
                <a:effectLst/>
                <a:uLnTx/>
                <a:uFillTx/>
                <a:latin typeface="var(--font-display-face)"/>
                <a:ea typeface="+mn-ea"/>
                <a:cs typeface="+mn-cs"/>
              </a:rPr>
              <a:t>24AO:0006 - Chapter 21 – Recent Law Changes</a:t>
            </a:r>
          </a:p>
        </p:txBody>
      </p:sp>
      <p:sp>
        <p:nvSpPr>
          <p:cNvPr id="4" name="Rectangle 3">
            <a:extLst>
              <a:ext uri="{FF2B5EF4-FFF2-40B4-BE49-F238E27FC236}">
                <a16:creationId xmlns:a16="http://schemas.microsoft.com/office/drawing/2014/main" id="{3DA3A8D5-143E-423E-83E1-69212CDCCB94}"/>
              </a:ext>
            </a:extLst>
          </p:cNvPr>
          <p:cNvSpPr/>
          <p:nvPr/>
        </p:nvSpPr>
        <p:spPr>
          <a:xfrm>
            <a:off x="931194" y="1979808"/>
            <a:ext cx="10023318" cy="5216813"/>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100" b="1" i="0" u="none" strike="noStrike" kern="1200" cap="none" spc="0" normalizeH="0" baseline="0" noProof="0" dirty="0">
                <a:ln>
                  <a:noFill/>
                </a:ln>
                <a:solidFill>
                  <a:srgbClr val="262828"/>
                </a:solidFill>
                <a:effectLst/>
                <a:uLnTx/>
                <a:uFillTx/>
                <a:latin typeface="Arial" panose="020B0604020202020204"/>
                <a:ea typeface="+mn-ea"/>
                <a:cs typeface="+mn-cs"/>
              </a:rPr>
              <a:t>Is a governmental body required to provide electronic access to meetings for members of the governmental body pursuant to the new law?</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262828"/>
                </a:solidFill>
                <a:effectLst/>
                <a:uLnTx/>
                <a:uFillTx/>
                <a:latin typeface="Arial" panose="020B0604020202020204"/>
                <a:ea typeface="+mn-ea"/>
                <a:cs typeface="+mn-cs"/>
              </a:rPr>
              <a:t>Yes. Effective July 1, 2024, Iowa Code § 21.8 requires that a governmental body provide for electronic meeting options for its members.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srgbClr val="262828"/>
                </a:solidFill>
                <a:effectLst/>
                <a:uLnTx/>
                <a:uFillTx/>
                <a:latin typeface="Arial" panose="020B0604020202020204"/>
                <a:ea typeface="+mn-ea"/>
                <a:cs typeface="+mn-cs"/>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100" b="1" i="0" u="none" strike="noStrike" kern="1200" cap="none" spc="0" normalizeH="0" baseline="0" noProof="0" dirty="0">
                <a:ln>
                  <a:noFill/>
                </a:ln>
                <a:solidFill>
                  <a:srgbClr val="262828"/>
                </a:solidFill>
                <a:effectLst/>
                <a:uLnTx/>
                <a:uFillTx/>
                <a:latin typeface="Arial" panose="020B0604020202020204"/>
                <a:ea typeface="+mn-ea"/>
                <a:cs typeface="+mn-cs"/>
              </a:rPr>
              <a:t>Is a governmental body required to provide electronic meeting options if none have been requested or it is believed none will be utilized? </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262828"/>
                </a:solidFill>
                <a:effectLst/>
                <a:uLnTx/>
                <a:uFillTx/>
                <a:latin typeface="Arial" panose="020B0604020202020204"/>
                <a:ea typeface="+mn-ea"/>
                <a:cs typeface="+mn-cs"/>
              </a:rPr>
              <a:t>The language is mandatory that the option be provided for official meetings of the governmental body.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100" b="1" i="0" u="none" strike="noStrike" kern="1200" cap="none" spc="0" normalizeH="0" baseline="0" noProof="0" dirty="0">
              <a:ln>
                <a:noFill/>
              </a:ln>
              <a:solidFill>
                <a:srgbClr val="262828"/>
              </a:solidFill>
              <a:effectLst/>
              <a:uLnTx/>
              <a:uFillTx/>
              <a:latin typeface="Arial" panose="020B0604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100" b="1" i="0" u="none" strike="noStrike" kern="1200" cap="none" spc="0" normalizeH="0" baseline="0" noProof="0" dirty="0">
                <a:ln>
                  <a:noFill/>
                </a:ln>
                <a:solidFill>
                  <a:srgbClr val="262828"/>
                </a:solidFill>
                <a:effectLst/>
                <a:uLnTx/>
                <a:uFillTx/>
                <a:latin typeface="Arial" panose="020B0604020202020204"/>
                <a:ea typeface="+mn-ea"/>
                <a:cs typeface="+mn-cs"/>
              </a:rPr>
              <a:t>Is a governmental body required to provide all electronic meeting options? </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262828"/>
                </a:solidFill>
                <a:effectLst/>
                <a:uLnTx/>
                <a:uFillTx/>
                <a:latin typeface="Arial" panose="020B0604020202020204"/>
                <a:ea typeface="+mn-ea"/>
                <a:cs typeface="+mn-cs"/>
              </a:rPr>
              <a:t>No. A governmental body is not required to utilize all options for every meeting.</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2100" dirty="0">
              <a:solidFill>
                <a:srgbClr val="262828"/>
              </a:solidFill>
              <a:latin typeface="Arial" panose="020B0604020202020204"/>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100" b="0" i="1" u="none" strike="noStrike" kern="1200" cap="none" spc="0" normalizeH="0" baseline="0" noProof="0" dirty="0">
                <a:ln>
                  <a:noFill/>
                </a:ln>
                <a:solidFill>
                  <a:srgbClr val="262828"/>
                </a:solidFill>
                <a:effectLst/>
                <a:uLnTx/>
                <a:uFillTx/>
                <a:latin typeface="Arial" panose="020B0604020202020204"/>
                <a:ea typeface="+mn-ea"/>
                <a:cs typeface="+mn-cs"/>
              </a:rPr>
              <a:t>See</a:t>
            </a:r>
            <a:r>
              <a:rPr kumimoji="0" lang="en-US" sz="2100" b="0" i="0" u="none" strike="noStrike" kern="1200" cap="none" spc="0" normalizeH="0" baseline="0" noProof="0" dirty="0">
                <a:ln>
                  <a:noFill/>
                </a:ln>
                <a:solidFill>
                  <a:srgbClr val="262828"/>
                </a:solidFill>
                <a:effectLst/>
                <a:uLnTx/>
                <a:uFillTx/>
                <a:latin typeface="Arial" panose="020B0604020202020204"/>
                <a:ea typeface="+mn-ea"/>
                <a:cs typeface="+mn-cs"/>
              </a:rPr>
              <a:t> Iowa Public Information Board Advisory Opinion 24AO:0006 - Electronic Meetings (Recent </a:t>
            </a:r>
            <a:r>
              <a:rPr kumimoji="0" lang="en-US" sz="2100" b="0" i="0" u="none" strike="noStrike" kern="1200" cap="none" spc="0" normalizeH="0" baseline="0" noProof="0">
                <a:ln>
                  <a:noFill/>
                </a:ln>
                <a:solidFill>
                  <a:srgbClr val="262828"/>
                </a:solidFill>
                <a:effectLst/>
                <a:uLnTx/>
                <a:uFillTx/>
                <a:latin typeface="Arial" panose="020B0604020202020204"/>
                <a:ea typeface="+mn-ea"/>
                <a:cs typeface="+mn-cs"/>
              </a:rPr>
              <a:t>Law Changes</a:t>
            </a:r>
            <a:r>
              <a:rPr kumimoji="0" lang="en-US" sz="2100" b="0" i="0" u="none" strike="noStrike" kern="1200" cap="none" spc="0" normalizeH="0" baseline="0" noProof="0" dirty="0">
                <a:ln>
                  <a:noFill/>
                </a:ln>
                <a:solidFill>
                  <a:srgbClr val="262828"/>
                </a:solidFill>
                <a:effectLst/>
                <a:uLnTx/>
                <a:uFillTx/>
                <a:latin typeface="Arial" panose="020B0604020202020204"/>
                <a:ea typeface="+mn-ea"/>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srgbClr val="262828"/>
              </a:solidFill>
              <a:effectLst/>
              <a:uLnTx/>
              <a:uFillTx/>
              <a:latin typeface="Arial" panose="020B0604020202020204"/>
              <a:ea typeface="+mn-ea"/>
              <a:cs typeface="+mn-cs"/>
            </a:endParaRPr>
          </a:p>
        </p:txBody>
      </p:sp>
    </p:spTree>
    <p:extLst>
      <p:ext uri="{BB962C8B-B14F-4D97-AF65-F5344CB8AC3E}">
        <p14:creationId xmlns:p14="http://schemas.microsoft.com/office/powerpoint/2010/main" val="3320159821"/>
      </p:ext>
    </p:extLst>
  </p:cSld>
  <p:clrMapOvr>
    <a:masterClrMapping/>
  </p:clrMapOvr>
  <p:transition>
    <p:fade thruBlk="1"/>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18AB3"/>
                </a:solidFill>
              </a:rPr>
              <a:t>Public participation</a:t>
            </a:r>
          </a:p>
        </p:txBody>
      </p:sp>
      <p:sp>
        <p:nvSpPr>
          <p:cNvPr id="3" name="TextBox 2"/>
          <p:cNvSpPr txBox="1"/>
          <p:nvPr/>
        </p:nvSpPr>
        <p:spPr>
          <a:xfrm>
            <a:off x="1125040" y="1835700"/>
            <a:ext cx="9269691" cy="4247317"/>
          </a:xfrm>
          <a:prstGeom prst="rect">
            <a:avLst/>
          </a:prstGeom>
          <a:noFill/>
        </p:spPr>
        <p:txBody>
          <a:bodyPr wrap="square" rtlCol="0">
            <a:spAutoFit/>
          </a:bodyPr>
          <a:lstStyle/>
          <a:p>
            <a:endParaRPr lang="en-US" b="1" dirty="0">
              <a:solidFill>
                <a:srgbClr val="000000"/>
              </a:solidFill>
            </a:endParaRPr>
          </a:p>
          <a:p>
            <a:r>
              <a:rPr lang="en-US" sz="2100" dirty="0">
                <a:solidFill>
                  <a:srgbClr val="000000"/>
                </a:solidFill>
              </a:rPr>
              <a:t>While most bodies choose to include a public comment period on their agendas, members of the public have no specific right to participate in the discussion of an item unless they are on the agenda.</a:t>
            </a:r>
          </a:p>
          <a:p>
            <a:endParaRPr lang="en-US" sz="2100" dirty="0">
              <a:solidFill>
                <a:srgbClr val="000000"/>
              </a:solidFill>
            </a:endParaRPr>
          </a:p>
          <a:p>
            <a:r>
              <a:rPr lang="en-US" sz="2100" dirty="0">
                <a:solidFill>
                  <a:srgbClr val="000000"/>
                </a:solidFill>
              </a:rPr>
              <a:t>Public comments do not have to be placed in the minutes. Minutes only need to include the actions taken and other information required in Chapter 21.</a:t>
            </a:r>
          </a:p>
          <a:p>
            <a:endParaRPr lang="en-US" sz="2100" dirty="0">
              <a:solidFill>
                <a:srgbClr val="000000"/>
              </a:solidFill>
            </a:endParaRPr>
          </a:p>
          <a:p>
            <a:r>
              <a:rPr lang="en-US" sz="2100" dirty="0">
                <a:solidFill>
                  <a:srgbClr val="000000"/>
                </a:solidFill>
              </a:rPr>
              <a:t>Iowa Code 21.7 allows a governmental body to make and enforce reasonable rules for the conduct of its meetings to assure those meetings are orderly, and free from interference or interruption by spectators. </a:t>
            </a:r>
            <a:r>
              <a:rPr lang="en-US" sz="2100" b="1" u="sng" dirty="0">
                <a:solidFill>
                  <a:srgbClr val="000000"/>
                </a:solidFill>
              </a:rPr>
              <a:t>BUT, make sure this is uniformly enforced and not based on the content of the message.</a:t>
            </a:r>
            <a:r>
              <a:rPr lang="en-US" sz="2100" b="1" dirty="0">
                <a:solidFill>
                  <a:srgbClr val="000000"/>
                </a:solidFill>
              </a:rPr>
              <a:t>  </a:t>
            </a:r>
            <a:r>
              <a:rPr lang="en-US" sz="2100" dirty="0">
                <a:solidFill>
                  <a:srgbClr val="000000"/>
                </a:solidFill>
              </a:rPr>
              <a:t>See </a:t>
            </a:r>
            <a:r>
              <a:rPr lang="en-US" sz="2100" i="1" dirty="0">
                <a:solidFill>
                  <a:srgbClr val="000000"/>
                </a:solidFill>
              </a:rPr>
              <a:t>Peterson v. City of Newton </a:t>
            </a:r>
          </a:p>
        </p:txBody>
      </p:sp>
    </p:spTree>
    <p:extLst>
      <p:ext uri="{BB962C8B-B14F-4D97-AF65-F5344CB8AC3E}">
        <p14:creationId xmlns:p14="http://schemas.microsoft.com/office/powerpoint/2010/main" val="2202960418"/>
      </p:ext>
    </p:extLst>
  </p:cSld>
  <p:clrMapOvr>
    <a:masterClrMapping/>
  </p:clrMapOvr>
  <p:transition>
    <p:fade thruBlk="1"/>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18AB3"/>
                </a:solidFill>
              </a:rPr>
              <a:t>Public rights at open meeting</a:t>
            </a:r>
          </a:p>
        </p:txBody>
      </p:sp>
      <p:sp>
        <p:nvSpPr>
          <p:cNvPr id="3" name="TextBox 2"/>
          <p:cNvSpPr txBox="1"/>
          <p:nvPr/>
        </p:nvSpPr>
        <p:spPr>
          <a:xfrm>
            <a:off x="1125040" y="1835700"/>
            <a:ext cx="9269691" cy="3924151"/>
          </a:xfrm>
          <a:prstGeom prst="rect">
            <a:avLst/>
          </a:prstGeom>
          <a:noFill/>
        </p:spPr>
        <p:txBody>
          <a:bodyPr wrap="square" rtlCol="0">
            <a:spAutoFit/>
          </a:bodyPr>
          <a:lstStyle/>
          <a:p>
            <a:endParaRPr lang="en-US" b="1" dirty="0">
              <a:solidFill>
                <a:srgbClr val="000000"/>
              </a:solidFill>
            </a:endParaRPr>
          </a:p>
          <a:p>
            <a:r>
              <a:rPr lang="en-US" sz="2100" dirty="0">
                <a:solidFill>
                  <a:srgbClr val="000000"/>
                </a:solidFill>
              </a:rPr>
              <a:t>All members of the public have access to an open meeting of the governmental body.</a:t>
            </a:r>
          </a:p>
          <a:p>
            <a:endParaRPr lang="en-US" sz="2100" dirty="0">
              <a:solidFill>
                <a:srgbClr val="000000"/>
              </a:solidFill>
            </a:endParaRPr>
          </a:p>
          <a:p>
            <a:r>
              <a:rPr lang="en-US" sz="2100" dirty="0">
                <a:solidFill>
                  <a:srgbClr val="000000"/>
                </a:solidFill>
              </a:rPr>
              <a:t>The meeting must be held at a place reasonably accessible to the public and at a time reasonably convenient to the public, unless for good cause such a place or time is impossible or impracticable. Special access to the meeting may be granted to persons with disabilities.</a:t>
            </a:r>
          </a:p>
          <a:p>
            <a:endParaRPr lang="en-US" sz="2100" dirty="0">
              <a:solidFill>
                <a:srgbClr val="000000"/>
              </a:solidFill>
            </a:endParaRPr>
          </a:p>
          <a:p>
            <a:r>
              <a:rPr lang="en-US" sz="2100" dirty="0">
                <a:solidFill>
                  <a:srgbClr val="000000"/>
                </a:solidFill>
              </a:rPr>
              <a:t>While the public does not have a specific right to participate in the discussion of a meeting, the public does have the right to use cameras or recording devices at the open meeting. </a:t>
            </a:r>
            <a:endParaRPr lang="en-US" sz="2100" i="1" dirty="0">
              <a:solidFill>
                <a:srgbClr val="000000"/>
              </a:solidFill>
            </a:endParaRPr>
          </a:p>
        </p:txBody>
      </p:sp>
    </p:spTree>
    <p:extLst>
      <p:ext uri="{BB962C8B-B14F-4D97-AF65-F5344CB8AC3E}">
        <p14:creationId xmlns:p14="http://schemas.microsoft.com/office/powerpoint/2010/main" val="1362426530"/>
      </p:ext>
    </p:extLst>
  </p:cSld>
  <p:clrMapOvr>
    <a:masterClrMapping/>
  </p:clrMapOvr>
  <p:transition>
    <p:fade thruBlk="1"/>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1D364E7-37E3-49CD-A461-A4BB22477B56}"/>
              </a:ext>
            </a:extLst>
          </p:cNvPr>
          <p:cNvSpPr>
            <a:spLocks noGrp="1"/>
          </p:cNvSpPr>
          <p:nvPr>
            <p:ph type="title"/>
          </p:nvPr>
        </p:nvSpPr>
        <p:spPr>
          <a:xfrm>
            <a:off x="1085409" y="2730438"/>
            <a:ext cx="10111980" cy="1397124"/>
          </a:xfrm>
        </p:spPr>
        <p:txBody>
          <a:bodyPr/>
          <a:lstStyle/>
          <a:p>
            <a:r>
              <a:rPr lang="en-US" dirty="0"/>
              <a:t>Are you holding a closed session?</a:t>
            </a:r>
          </a:p>
        </p:txBody>
      </p:sp>
    </p:spTree>
    <p:extLst>
      <p:ext uri="{BB962C8B-B14F-4D97-AF65-F5344CB8AC3E}">
        <p14:creationId xmlns:p14="http://schemas.microsoft.com/office/powerpoint/2010/main" val="516523249"/>
      </p:ext>
    </p:extLst>
  </p:cSld>
  <p:clrMapOvr>
    <a:masterClrMapping/>
  </p:clrMapOvr>
  <p:transition>
    <p:fade thruBlk="1"/>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18AB3"/>
                </a:solidFill>
              </a:rPr>
              <a:t>Closed Sessions</a:t>
            </a:r>
          </a:p>
        </p:txBody>
      </p:sp>
      <p:sp>
        <p:nvSpPr>
          <p:cNvPr id="3" name="TextBox 2"/>
          <p:cNvSpPr txBox="1"/>
          <p:nvPr/>
        </p:nvSpPr>
        <p:spPr>
          <a:xfrm>
            <a:off x="1261872" y="1676400"/>
            <a:ext cx="9101328" cy="4924425"/>
          </a:xfrm>
          <a:prstGeom prst="rect">
            <a:avLst/>
          </a:prstGeom>
          <a:noFill/>
        </p:spPr>
        <p:txBody>
          <a:bodyPr wrap="square" rtlCol="0">
            <a:spAutoFit/>
          </a:bodyPr>
          <a:lstStyle/>
          <a:p>
            <a:endParaRPr lang="en-US" sz="2000" dirty="0">
              <a:solidFill>
                <a:srgbClr val="000000"/>
              </a:solidFill>
            </a:endParaRPr>
          </a:p>
          <a:p>
            <a:r>
              <a:rPr lang="en-US" sz="2100" dirty="0">
                <a:solidFill>
                  <a:srgbClr val="000000"/>
                </a:solidFill>
              </a:rPr>
              <a:t>Closed sessions may be held </a:t>
            </a:r>
            <a:r>
              <a:rPr lang="en-US" sz="2100" b="1" u="sng" dirty="0">
                <a:solidFill>
                  <a:srgbClr val="000000"/>
                </a:solidFill>
              </a:rPr>
              <a:t>only</a:t>
            </a:r>
            <a:r>
              <a:rPr lang="en-US" sz="2100" dirty="0">
                <a:solidFill>
                  <a:srgbClr val="000000"/>
                </a:solidFill>
              </a:rPr>
              <a:t> by the vote in open session of </a:t>
            </a:r>
            <a:r>
              <a:rPr lang="en-US" sz="2100" b="1" u="sng" dirty="0">
                <a:solidFill>
                  <a:srgbClr val="000000"/>
                </a:solidFill>
              </a:rPr>
              <a:t>two-thirds</a:t>
            </a:r>
            <a:r>
              <a:rPr lang="en-US" sz="2100" dirty="0">
                <a:solidFill>
                  <a:srgbClr val="000000"/>
                </a:solidFill>
              </a:rPr>
              <a:t> of the members of the body or all members present and only after citing one of the following reasons under Iowa Code § 21.5.</a:t>
            </a:r>
          </a:p>
          <a:p>
            <a:endParaRPr lang="en-US" sz="2100" dirty="0">
              <a:solidFill>
                <a:srgbClr val="000000"/>
              </a:solidFill>
            </a:endParaRPr>
          </a:p>
          <a:p>
            <a:pPr marL="800100" lvl="1" indent="-342900">
              <a:buFont typeface="Arial" panose="020B0604020202020204" pitchFamily="34" charset="0"/>
              <a:buChar char="•"/>
            </a:pPr>
            <a:r>
              <a:rPr lang="en-US" sz="2100" dirty="0">
                <a:solidFill>
                  <a:srgbClr val="000000"/>
                </a:solidFill>
              </a:rPr>
              <a:t>To review or discuss a record which is required or authorized by state or federal law to be kept confidential or as a condition to retain federal funding. </a:t>
            </a:r>
          </a:p>
          <a:p>
            <a:pPr lvl="1"/>
            <a:endParaRPr lang="en-US" sz="2100" dirty="0">
              <a:solidFill>
                <a:srgbClr val="000000"/>
              </a:solidFill>
            </a:endParaRPr>
          </a:p>
          <a:p>
            <a:pPr marL="800100" lvl="1" indent="-342900">
              <a:buFont typeface="Arial" panose="020B0604020202020204" pitchFamily="34" charset="0"/>
              <a:buChar char="•"/>
            </a:pPr>
            <a:r>
              <a:rPr lang="en-US" sz="2100" dirty="0">
                <a:solidFill>
                  <a:srgbClr val="000000"/>
                </a:solidFill>
              </a:rPr>
              <a:t>To discuss application for a patent.</a:t>
            </a:r>
          </a:p>
          <a:p>
            <a:pPr lvl="1"/>
            <a:endParaRPr lang="en-US" sz="2100" dirty="0">
              <a:solidFill>
                <a:srgbClr val="000000"/>
              </a:solidFill>
            </a:endParaRPr>
          </a:p>
          <a:p>
            <a:pPr marL="800100" lvl="1" indent="-342900">
              <a:buFont typeface="Arial" panose="020B0604020202020204" pitchFamily="34" charset="0"/>
              <a:buChar char="•"/>
            </a:pPr>
            <a:r>
              <a:rPr lang="en-US" sz="2100" dirty="0">
                <a:solidFill>
                  <a:srgbClr val="000000"/>
                </a:solidFill>
              </a:rPr>
              <a:t>To discuss strategy with counsel on matters that are currently or may imminently be in litigation.</a:t>
            </a:r>
          </a:p>
          <a:p>
            <a:pPr marL="1257300" lvl="2" indent="-342900">
              <a:buFont typeface="Arial" panose="020B0604020202020204" pitchFamily="34" charset="0"/>
              <a:buChar char="•"/>
            </a:pPr>
            <a:r>
              <a:rPr lang="en-US" sz="2100" b="1" i="1" dirty="0">
                <a:solidFill>
                  <a:srgbClr val="000000"/>
                </a:solidFill>
              </a:rPr>
              <a:t>Note- counsel must be identified and must be present in some capacity.</a:t>
            </a:r>
          </a:p>
        </p:txBody>
      </p:sp>
    </p:spTree>
    <p:extLst>
      <p:ext uri="{BB962C8B-B14F-4D97-AF65-F5344CB8AC3E}">
        <p14:creationId xmlns:p14="http://schemas.microsoft.com/office/powerpoint/2010/main" val="2422513496"/>
      </p:ext>
    </p:extLst>
  </p:cSld>
  <p:clrMapOvr>
    <a:masterClrMapping/>
  </p:clrMapOvr>
  <p:transition>
    <p:fade thruBlk="1"/>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18AB3"/>
                </a:solidFill>
              </a:rPr>
              <a:t>Closed Sessions (cont.)</a:t>
            </a:r>
          </a:p>
        </p:txBody>
      </p:sp>
      <p:sp>
        <p:nvSpPr>
          <p:cNvPr id="3" name="TextBox 2"/>
          <p:cNvSpPr txBox="1"/>
          <p:nvPr/>
        </p:nvSpPr>
        <p:spPr>
          <a:xfrm>
            <a:off x="1404594" y="1678994"/>
            <a:ext cx="9034806" cy="4924425"/>
          </a:xfrm>
          <a:prstGeom prst="rect">
            <a:avLst/>
          </a:prstGeom>
          <a:noFill/>
        </p:spPr>
        <p:txBody>
          <a:bodyPr wrap="square" rtlCol="0">
            <a:spAutoFit/>
          </a:bodyPr>
          <a:lstStyle/>
          <a:p>
            <a:pPr marL="742950" lvl="3" indent="-285750">
              <a:buFont typeface="Arial" panose="020B0604020202020204" pitchFamily="34" charset="0"/>
              <a:buChar char="•"/>
            </a:pPr>
            <a:endParaRPr lang="en-US" sz="2000" dirty="0">
              <a:solidFill>
                <a:schemeClr val="tx2"/>
              </a:solidFill>
            </a:endParaRPr>
          </a:p>
          <a:p>
            <a:pPr marL="742950" lvl="3" indent="-285750">
              <a:buFont typeface="Arial" panose="020B0604020202020204" pitchFamily="34" charset="0"/>
              <a:buChar char="•"/>
            </a:pPr>
            <a:r>
              <a:rPr lang="en-US" sz="2100" dirty="0">
                <a:solidFill>
                  <a:srgbClr val="000000"/>
                </a:solidFill>
              </a:rPr>
              <a:t>To discuss contents of a licensing examination, initiate disciplinary investigation or proceeding if the body is involved with licensing or examining.</a:t>
            </a:r>
          </a:p>
          <a:p>
            <a:pPr marL="457200" lvl="3"/>
            <a:endParaRPr lang="en-US" sz="2100" dirty="0">
              <a:solidFill>
                <a:srgbClr val="000000"/>
              </a:solidFill>
            </a:endParaRPr>
          </a:p>
          <a:p>
            <a:pPr marL="742950" lvl="3" indent="-285750">
              <a:buFont typeface="Arial" panose="020B0604020202020204" pitchFamily="34" charset="0"/>
              <a:buChar char="•"/>
            </a:pPr>
            <a:r>
              <a:rPr lang="en-US" sz="2100" dirty="0">
                <a:solidFill>
                  <a:srgbClr val="000000"/>
                </a:solidFill>
              </a:rPr>
              <a:t>To conduct a hearing or discuss whether to conduct a hearing to suspend or expel a student unless the student and/or parent wants the meeting to remain open. </a:t>
            </a:r>
          </a:p>
          <a:p>
            <a:pPr marL="457200" lvl="3"/>
            <a:endParaRPr lang="en-US" sz="2100" dirty="0">
              <a:solidFill>
                <a:srgbClr val="000000"/>
              </a:solidFill>
            </a:endParaRPr>
          </a:p>
          <a:p>
            <a:pPr marL="742950" lvl="3" indent="-285750">
              <a:buFont typeface="Arial" panose="020B0604020202020204" pitchFamily="34" charset="0"/>
              <a:buChar char="•"/>
            </a:pPr>
            <a:r>
              <a:rPr lang="en-US" sz="2100" dirty="0">
                <a:solidFill>
                  <a:srgbClr val="000000"/>
                </a:solidFill>
              </a:rPr>
              <a:t>To discuss the decision to be rendered in a contested case. </a:t>
            </a:r>
          </a:p>
          <a:p>
            <a:pPr marL="457200" lvl="3"/>
            <a:endParaRPr lang="en-US" sz="2100" dirty="0">
              <a:solidFill>
                <a:srgbClr val="000000"/>
              </a:solidFill>
            </a:endParaRPr>
          </a:p>
          <a:p>
            <a:pPr marL="742950" lvl="3" indent="-285750">
              <a:buFont typeface="Arial" panose="020B0604020202020204" pitchFamily="34" charset="0"/>
              <a:buChar char="•"/>
            </a:pPr>
            <a:r>
              <a:rPr lang="en-US" sz="2100" dirty="0">
                <a:solidFill>
                  <a:srgbClr val="000000"/>
                </a:solidFill>
              </a:rPr>
              <a:t>To avoid disclosure of specific law enforcement matters which if disclosed would enable law violators to avoid detection or facilitate disregard of requirements imposed by law. </a:t>
            </a:r>
          </a:p>
          <a:p>
            <a:pPr marL="457200" lvl="3"/>
            <a:endParaRPr lang="en-US" sz="2100" dirty="0">
              <a:solidFill>
                <a:srgbClr val="000000"/>
              </a:solidFill>
            </a:endParaRPr>
          </a:p>
        </p:txBody>
      </p:sp>
    </p:spTree>
    <p:extLst>
      <p:ext uri="{BB962C8B-B14F-4D97-AF65-F5344CB8AC3E}">
        <p14:creationId xmlns:p14="http://schemas.microsoft.com/office/powerpoint/2010/main" val="517922893"/>
      </p:ext>
    </p:extLst>
  </p:cSld>
  <p:clrMapOvr>
    <a:masterClrMapping/>
  </p:clrMapOvr>
  <p:transition>
    <p:fade thruBlk="1"/>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18AB3"/>
                </a:solidFill>
              </a:rPr>
              <a:t>Closed Sessions (cont.)</a:t>
            </a:r>
          </a:p>
        </p:txBody>
      </p:sp>
      <p:sp>
        <p:nvSpPr>
          <p:cNvPr id="3" name="TextBox 2"/>
          <p:cNvSpPr txBox="1"/>
          <p:nvPr/>
        </p:nvSpPr>
        <p:spPr>
          <a:xfrm>
            <a:off x="1140643" y="1856873"/>
            <a:ext cx="9222557" cy="4601260"/>
          </a:xfrm>
          <a:prstGeom prst="rect">
            <a:avLst/>
          </a:prstGeom>
          <a:noFill/>
        </p:spPr>
        <p:txBody>
          <a:bodyPr wrap="square" rtlCol="0">
            <a:spAutoFit/>
          </a:bodyPr>
          <a:lstStyle/>
          <a:p>
            <a:pPr marL="457200" lvl="3">
              <a:buFont typeface="Wingdings" pitchFamily="2" charset="2"/>
              <a:buChar char="ü"/>
            </a:pPr>
            <a:endParaRPr lang="en-US" sz="2000" dirty="0">
              <a:solidFill>
                <a:schemeClr val="tx2"/>
              </a:solidFill>
            </a:endParaRPr>
          </a:p>
          <a:p>
            <a:pPr marL="742950" lvl="3" indent="-285750">
              <a:buFont typeface="Arial" panose="020B0604020202020204" pitchFamily="34" charset="0"/>
              <a:buChar char="•"/>
            </a:pPr>
            <a:r>
              <a:rPr lang="en-US" sz="2100" dirty="0">
                <a:solidFill>
                  <a:srgbClr val="000000"/>
                </a:solidFill>
              </a:rPr>
              <a:t>To evaluate the professional competency of an individual whose appointment, hiring, performance, or discharge is being considered when necessary to prevent needless and irreparable injury to that individual’s reputation and </a:t>
            </a:r>
            <a:r>
              <a:rPr lang="en-US" sz="2100" b="1" u="sng" dirty="0">
                <a:solidFill>
                  <a:srgbClr val="000000"/>
                </a:solidFill>
              </a:rPr>
              <a:t>that individual requests a closed session.</a:t>
            </a:r>
          </a:p>
          <a:p>
            <a:pPr marL="457200" lvl="3"/>
            <a:endParaRPr lang="en-US" sz="2100" b="1" u="sng" dirty="0">
              <a:solidFill>
                <a:srgbClr val="000000"/>
              </a:solidFill>
            </a:endParaRPr>
          </a:p>
          <a:p>
            <a:pPr marL="1200150" lvl="4" indent="-285750">
              <a:buFont typeface="Arial" panose="020B0604020202020204" pitchFamily="34" charset="0"/>
              <a:buChar char="•"/>
            </a:pPr>
            <a:r>
              <a:rPr lang="en-US" sz="2100" b="1" i="1" dirty="0" err="1">
                <a:solidFill>
                  <a:srgbClr val="000000"/>
                </a:solidFill>
              </a:rPr>
              <a:t>Teig</a:t>
            </a:r>
            <a:r>
              <a:rPr lang="en-US" sz="2100" b="1" i="1" dirty="0">
                <a:solidFill>
                  <a:srgbClr val="000000"/>
                </a:solidFill>
              </a:rPr>
              <a:t> v. Hart </a:t>
            </a:r>
            <a:r>
              <a:rPr lang="en-US" sz="2100" b="1" dirty="0">
                <a:solidFill>
                  <a:srgbClr val="000000"/>
                </a:solidFill>
              </a:rPr>
              <a:t>(Iowa 2025) – </a:t>
            </a:r>
            <a:r>
              <a:rPr lang="en-US" sz="2100" dirty="0">
                <a:solidFill>
                  <a:srgbClr val="000000"/>
                </a:solidFill>
              </a:rPr>
              <a:t>a governmental body may rely on an individual’s request for a closed session interview to conclude </a:t>
            </a:r>
            <a:r>
              <a:rPr lang="en-US" sz="2100">
                <a:solidFill>
                  <a:srgbClr val="000000"/>
                </a:solidFill>
              </a:rPr>
              <a:t>that closure is </a:t>
            </a:r>
            <a:r>
              <a:rPr lang="en-US" sz="2100" dirty="0">
                <a:solidFill>
                  <a:srgbClr val="000000"/>
                </a:solidFill>
              </a:rPr>
              <a:t>"a necessary precaution to protect against harm to the individual's reputation," without requiring additional, specific evidence of that risk.</a:t>
            </a:r>
          </a:p>
          <a:p>
            <a:pPr marL="1200150" lvl="4" indent="-285750">
              <a:buFont typeface="Arial" panose="020B0604020202020204" pitchFamily="34" charset="0"/>
              <a:buChar char="•"/>
            </a:pPr>
            <a:r>
              <a:rPr lang="en-US" sz="2100" b="1" dirty="0">
                <a:solidFill>
                  <a:srgbClr val="000000"/>
                </a:solidFill>
              </a:rPr>
              <a:t>Note: </a:t>
            </a:r>
            <a:r>
              <a:rPr lang="en-US" sz="2100" dirty="0">
                <a:solidFill>
                  <a:srgbClr val="000000"/>
                </a:solidFill>
              </a:rPr>
              <a:t>Closure</a:t>
            </a:r>
            <a:r>
              <a:rPr lang="en-US" sz="2100" b="1" dirty="0">
                <a:solidFill>
                  <a:srgbClr val="000000"/>
                </a:solidFill>
              </a:rPr>
              <a:t> </a:t>
            </a:r>
            <a:r>
              <a:rPr lang="en-US" sz="2100" dirty="0">
                <a:solidFill>
                  <a:srgbClr val="000000"/>
                </a:solidFill>
              </a:rPr>
              <a:t>must still be based on the need to avoid reputational injury to the individual.</a:t>
            </a:r>
            <a:endParaRPr lang="en-US" sz="2100" b="1" dirty="0">
              <a:solidFill>
                <a:srgbClr val="000000"/>
              </a:solidFill>
            </a:endParaRPr>
          </a:p>
        </p:txBody>
      </p:sp>
    </p:spTree>
    <p:extLst>
      <p:ext uri="{BB962C8B-B14F-4D97-AF65-F5344CB8AC3E}">
        <p14:creationId xmlns:p14="http://schemas.microsoft.com/office/powerpoint/2010/main" val="4059585734"/>
      </p:ext>
    </p:extLst>
  </p:cSld>
  <p:clrMapOvr>
    <a:masterClrMapping/>
  </p:clrMapOvr>
  <p:transition>
    <p:fade thruBlk="1"/>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18AB3"/>
                </a:solidFill>
              </a:rPr>
              <a:t>Closed Sessions (cont.)</a:t>
            </a:r>
          </a:p>
        </p:txBody>
      </p:sp>
      <p:sp>
        <p:nvSpPr>
          <p:cNvPr id="3" name="TextBox 2"/>
          <p:cNvSpPr txBox="1"/>
          <p:nvPr/>
        </p:nvSpPr>
        <p:spPr>
          <a:xfrm>
            <a:off x="1140643" y="1600201"/>
            <a:ext cx="9366936" cy="4924425"/>
          </a:xfrm>
          <a:prstGeom prst="rect">
            <a:avLst/>
          </a:prstGeom>
          <a:noFill/>
        </p:spPr>
        <p:txBody>
          <a:bodyPr wrap="square" rtlCol="0">
            <a:spAutoFit/>
          </a:bodyPr>
          <a:lstStyle/>
          <a:p>
            <a:pPr marL="457200" lvl="3">
              <a:buFont typeface="Wingdings" pitchFamily="2" charset="2"/>
              <a:buChar char="ü"/>
            </a:pPr>
            <a:endParaRPr lang="en-US" sz="2000" dirty="0">
              <a:solidFill>
                <a:schemeClr val="tx2"/>
              </a:solidFill>
            </a:endParaRPr>
          </a:p>
          <a:p>
            <a:pPr marL="742950" lvl="1" indent="-285750">
              <a:buFont typeface="Arial" panose="020B0604020202020204" pitchFamily="34" charset="0"/>
              <a:buChar char="•"/>
            </a:pPr>
            <a:r>
              <a:rPr lang="en-US" sz="2100" dirty="0">
                <a:solidFill>
                  <a:srgbClr val="000000"/>
                </a:solidFill>
              </a:rPr>
              <a:t>To discuss the purchase or sale of real estate. The minutes and audio recording of the closed session shall be made available when the transaction is dropped or completed. This section may require retention of the closed session records longer than as required in Iowa Code section 21.5.</a:t>
            </a:r>
          </a:p>
          <a:p>
            <a:pPr lvl="1"/>
            <a:endParaRPr lang="en-US" sz="2100" dirty="0">
              <a:solidFill>
                <a:srgbClr val="000000"/>
              </a:solidFill>
            </a:endParaRPr>
          </a:p>
          <a:p>
            <a:pPr marL="742950" lvl="1" indent="-285750">
              <a:buFont typeface="Arial" panose="020B0604020202020204" pitchFamily="34" charset="0"/>
              <a:buChar char="•"/>
            </a:pPr>
            <a:r>
              <a:rPr lang="en-US" sz="2100" dirty="0">
                <a:solidFill>
                  <a:srgbClr val="000000"/>
                </a:solidFill>
              </a:rPr>
              <a:t>To discuss records concerning security procedures and emergency preparedness for the protection of government employees, visitors, people under the care and protection of the government and its property.</a:t>
            </a:r>
          </a:p>
          <a:p>
            <a:pPr lvl="1"/>
            <a:endParaRPr lang="en-US" sz="2100" dirty="0">
              <a:solidFill>
                <a:srgbClr val="000000"/>
              </a:solidFill>
            </a:endParaRPr>
          </a:p>
          <a:p>
            <a:pPr marL="742950" lvl="1" indent="-285750">
              <a:buFont typeface="Arial" panose="020B0604020202020204" pitchFamily="34" charset="0"/>
              <a:buChar char="•"/>
            </a:pPr>
            <a:r>
              <a:rPr lang="en-US" sz="2100" dirty="0">
                <a:solidFill>
                  <a:srgbClr val="000000"/>
                </a:solidFill>
              </a:rPr>
              <a:t>To discuss patient care quality and process improvement initiatives in a meeting of a public hospital that if disclosed might harm the hospital’s competitive position. </a:t>
            </a:r>
          </a:p>
        </p:txBody>
      </p:sp>
    </p:spTree>
    <p:extLst>
      <p:ext uri="{BB962C8B-B14F-4D97-AF65-F5344CB8AC3E}">
        <p14:creationId xmlns:p14="http://schemas.microsoft.com/office/powerpoint/2010/main" val="3330104973"/>
      </p:ext>
    </p:extLst>
  </p:cSld>
  <p:clrMapOvr>
    <a:masterClrMapping/>
  </p:clrMapOvr>
  <p:transition>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2CE46E-5581-403A-BD3C-D3A6CC996A5A}"/>
              </a:ext>
            </a:extLst>
          </p:cNvPr>
          <p:cNvSpPr>
            <a:spLocks noGrp="1"/>
          </p:cNvSpPr>
          <p:nvPr>
            <p:ph idx="1"/>
          </p:nvPr>
        </p:nvSpPr>
        <p:spPr/>
        <p:txBody>
          <a:bodyPr/>
          <a:lstStyle/>
          <a:p>
            <a:pPr marL="0" indent="0">
              <a:buNone/>
            </a:pPr>
            <a:endParaRPr lang="en-US" dirty="0">
              <a:solidFill>
                <a:srgbClr val="418AB3"/>
              </a:solidFill>
            </a:endParaRPr>
          </a:p>
          <a:p>
            <a:pPr marL="0" indent="0">
              <a:buNone/>
            </a:pPr>
            <a:endParaRPr lang="en-US" dirty="0">
              <a:solidFill>
                <a:srgbClr val="418AB3"/>
              </a:solidFill>
            </a:endParaRPr>
          </a:p>
          <a:p>
            <a:pPr marL="0" indent="0">
              <a:buNone/>
            </a:pPr>
            <a:endParaRPr lang="en-US" dirty="0">
              <a:solidFill>
                <a:srgbClr val="418AB3"/>
              </a:solidFill>
            </a:endParaRPr>
          </a:p>
          <a:p>
            <a:pPr marL="0" indent="0">
              <a:buNone/>
            </a:pPr>
            <a:r>
              <a:rPr lang="en-US" sz="7200" b="1" dirty="0">
                <a:solidFill>
                  <a:srgbClr val="418AB3"/>
                </a:solidFill>
                <a:latin typeface="+mj-lt"/>
              </a:rPr>
              <a:t>Open Meetings 101</a:t>
            </a:r>
          </a:p>
          <a:p>
            <a:pPr marL="0" indent="0">
              <a:buNone/>
            </a:pPr>
            <a:r>
              <a:rPr lang="en-US" sz="3200" b="1" dirty="0">
                <a:solidFill>
                  <a:srgbClr val="418AB3"/>
                </a:solidFill>
              </a:rPr>
              <a:t>Iowa Code Chapter 21</a:t>
            </a:r>
          </a:p>
        </p:txBody>
      </p:sp>
    </p:spTree>
    <p:extLst>
      <p:ext uri="{BB962C8B-B14F-4D97-AF65-F5344CB8AC3E}">
        <p14:creationId xmlns:p14="http://schemas.microsoft.com/office/powerpoint/2010/main" val="1949248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18AB3"/>
                </a:solidFill>
              </a:rPr>
              <a:t>Closed Sessions (cont.)</a:t>
            </a:r>
          </a:p>
        </p:txBody>
      </p:sp>
      <p:sp>
        <p:nvSpPr>
          <p:cNvPr id="3" name="TextBox 2"/>
          <p:cNvSpPr txBox="1"/>
          <p:nvPr/>
        </p:nvSpPr>
        <p:spPr>
          <a:xfrm>
            <a:off x="1219199" y="1696453"/>
            <a:ext cx="9288379" cy="3308598"/>
          </a:xfrm>
          <a:prstGeom prst="rect">
            <a:avLst/>
          </a:prstGeom>
          <a:noFill/>
        </p:spPr>
        <p:txBody>
          <a:bodyPr wrap="square" rtlCol="0">
            <a:spAutoFit/>
          </a:bodyPr>
          <a:lstStyle/>
          <a:p>
            <a:pPr marL="457200" lvl="3">
              <a:buFont typeface="Wingdings" pitchFamily="2" charset="2"/>
              <a:buChar char="ü"/>
            </a:pPr>
            <a:endParaRPr lang="en-US" sz="2000" dirty="0">
              <a:solidFill>
                <a:schemeClr val="tx2"/>
              </a:solidFill>
            </a:endParaRPr>
          </a:p>
          <a:p>
            <a:pPr marL="0" lvl="1"/>
            <a:r>
              <a:rPr lang="en-US" sz="2100" dirty="0">
                <a:solidFill>
                  <a:srgbClr val="000000"/>
                </a:solidFill>
              </a:rPr>
              <a:t>Nothing in Iowa Code 21 </a:t>
            </a:r>
            <a:r>
              <a:rPr lang="en-US" sz="2100" i="1" dirty="0">
                <a:solidFill>
                  <a:srgbClr val="000000"/>
                </a:solidFill>
              </a:rPr>
              <a:t>requires</a:t>
            </a:r>
            <a:r>
              <a:rPr lang="en-US" sz="2100" dirty="0">
                <a:solidFill>
                  <a:srgbClr val="000000"/>
                </a:solidFill>
              </a:rPr>
              <a:t> a governmental body to hold a closed session to discuss or act upon any matter. </a:t>
            </a:r>
          </a:p>
          <a:p>
            <a:pPr marL="0" lvl="1"/>
            <a:endParaRPr lang="en-US" sz="2100" b="1" dirty="0">
              <a:solidFill>
                <a:srgbClr val="000000"/>
              </a:solidFill>
            </a:endParaRPr>
          </a:p>
          <a:p>
            <a:pPr marL="0" lvl="1"/>
            <a:r>
              <a:rPr lang="en-US" sz="2100" b="1" dirty="0">
                <a:solidFill>
                  <a:srgbClr val="000000"/>
                </a:solidFill>
              </a:rPr>
              <a:t>IMPORTANT NOTE: </a:t>
            </a:r>
            <a:r>
              <a:rPr lang="en-US" sz="2100" dirty="0">
                <a:solidFill>
                  <a:srgbClr val="000000"/>
                </a:solidFill>
              </a:rPr>
              <a:t>Governmental bodies should be aware that other sections of the Iowa Code beyond Chapter 21 may permit a government agency to close a meeting OR exempt meetings from the requirements of the open meetings law. </a:t>
            </a:r>
          </a:p>
          <a:p>
            <a:pPr marL="0" lvl="1"/>
            <a:endParaRPr lang="en-US" sz="2100" dirty="0">
              <a:solidFill>
                <a:srgbClr val="000000"/>
              </a:solidFill>
            </a:endParaRPr>
          </a:p>
          <a:p>
            <a:pPr marL="0" lvl="1"/>
            <a:endParaRPr lang="en-US" sz="2100" dirty="0"/>
          </a:p>
        </p:txBody>
      </p:sp>
    </p:spTree>
    <p:extLst>
      <p:ext uri="{BB962C8B-B14F-4D97-AF65-F5344CB8AC3E}">
        <p14:creationId xmlns:p14="http://schemas.microsoft.com/office/powerpoint/2010/main" val="2178601863"/>
      </p:ext>
    </p:extLst>
  </p:cSld>
  <p:clrMapOvr>
    <a:masterClrMapping/>
  </p:clrMapOvr>
  <p:transition>
    <p:fade thruBlk="1"/>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18AB3"/>
                </a:solidFill>
              </a:rPr>
              <a:t>Closed Session procedures</a:t>
            </a:r>
          </a:p>
        </p:txBody>
      </p:sp>
      <p:sp>
        <p:nvSpPr>
          <p:cNvPr id="3" name="TextBox 2"/>
          <p:cNvSpPr txBox="1"/>
          <p:nvPr/>
        </p:nvSpPr>
        <p:spPr>
          <a:xfrm>
            <a:off x="1261872" y="1511710"/>
            <a:ext cx="9101328" cy="5724644"/>
          </a:xfrm>
          <a:prstGeom prst="rect">
            <a:avLst/>
          </a:prstGeom>
          <a:noFill/>
        </p:spPr>
        <p:txBody>
          <a:bodyPr wrap="square" rtlCol="0">
            <a:spAutoFit/>
          </a:bodyPr>
          <a:lstStyle/>
          <a:p>
            <a:pPr>
              <a:buFont typeface="Wingdings" pitchFamily="2" charset="2"/>
              <a:buChar char="ü"/>
            </a:pPr>
            <a:endParaRPr lang="en-US" dirty="0">
              <a:solidFill>
                <a:schemeClr val="tx2"/>
              </a:solidFill>
            </a:endParaRPr>
          </a:p>
          <a:p>
            <a:pPr marL="285750" indent="-285750">
              <a:buFont typeface="Arial" panose="020B0604020202020204" pitchFamily="34" charset="0"/>
              <a:buChar char="•"/>
            </a:pPr>
            <a:r>
              <a:rPr lang="en-US" sz="2100" b="1" dirty="0">
                <a:solidFill>
                  <a:srgbClr val="000000"/>
                </a:solidFill>
              </a:rPr>
              <a:t>No additional topics can be discussed.</a:t>
            </a:r>
          </a:p>
          <a:p>
            <a:pPr marL="742950" lvl="1" indent="-285750">
              <a:buFont typeface="Arial" panose="020B0604020202020204" pitchFamily="34" charset="0"/>
              <a:buChar char="•"/>
            </a:pPr>
            <a:r>
              <a:rPr lang="en-US" sz="2100" dirty="0">
                <a:solidFill>
                  <a:srgbClr val="000000"/>
                </a:solidFill>
              </a:rPr>
              <a:t>The purpose and topics for the closed meeting must be the same </a:t>
            </a:r>
          </a:p>
          <a:p>
            <a:pPr marL="742950" lvl="1" indent="-285750">
              <a:buFont typeface="Arial" panose="020B0604020202020204" pitchFamily="34" charset="0"/>
              <a:buChar char="•"/>
            </a:pPr>
            <a:r>
              <a:rPr lang="en-US" sz="2100" dirty="0">
                <a:solidFill>
                  <a:srgbClr val="000000"/>
                </a:solidFill>
              </a:rPr>
              <a:t>Recent district court case- Dewitt School Board- “The scope of the meeting was breathtaking in contrast to its stated purpose.”</a:t>
            </a:r>
          </a:p>
          <a:p>
            <a:pPr marL="285750" indent="-285750">
              <a:buFont typeface="Arial" panose="020B0604020202020204" pitchFamily="34" charset="0"/>
              <a:buChar char="•"/>
            </a:pPr>
            <a:endParaRPr lang="en-US" sz="2100" dirty="0">
              <a:solidFill>
                <a:srgbClr val="000000"/>
              </a:solidFill>
            </a:endParaRPr>
          </a:p>
          <a:p>
            <a:pPr marL="285750" indent="-285750">
              <a:buFont typeface="Arial" panose="020B0604020202020204" pitchFamily="34" charset="0"/>
              <a:buChar char="•"/>
            </a:pPr>
            <a:r>
              <a:rPr lang="en-US" sz="2100" dirty="0">
                <a:solidFill>
                  <a:srgbClr val="000000"/>
                </a:solidFill>
              </a:rPr>
              <a:t>The session must be recorded and “detailed minutes” taken. These records must be retained for </a:t>
            </a:r>
            <a:r>
              <a:rPr lang="en-US" sz="2100" u="sng" dirty="0">
                <a:solidFill>
                  <a:srgbClr val="000000"/>
                </a:solidFill>
              </a:rPr>
              <a:t>at least</a:t>
            </a:r>
            <a:r>
              <a:rPr lang="en-US" sz="2100" dirty="0">
                <a:solidFill>
                  <a:srgbClr val="000000"/>
                </a:solidFill>
              </a:rPr>
              <a:t> one year and are not public record.</a:t>
            </a:r>
          </a:p>
          <a:p>
            <a:pPr marL="285750" indent="-285750">
              <a:buFont typeface="Arial" panose="020B0604020202020204" pitchFamily="34" charset="0"/>
              <a:buChar char="•"/>
            </a:pPr>
            <a:endParaRPr lang="en-US" sz="2100" dirty="0">
              <a:solidFill>
                <a:srgbClr val="000000"/>
              </a:solidFill>
            </a:endParaRPr>
          </a:p>
          <a:p>
            <a:pPr marL="285750" indent="-285750">
              <a:buFont typeface="Arial" panose="020B0604020202020204" pitchFamily="34" charset="0"/>
              <a:buChar char="•"/>
            </a:pPr>
            <a:r>
              <a:rPr lang="en-US" sz="2100" dirty="0">
                <a:solidFill>
                  <a:srgbClr val="000000"/>
                </a:solidFill>
              </a:rPr>
              <a:t>Members may not be excluded from the closed session (unless a conflict exist) and may get access to the closed session recording and minutes if they were absent, but otherwise would have access.</a:t>
            </a:r>
          </a:p>
          <a:p>
            <a:endParaRPr lang="en-US" sz="2100" b="1" dirty="0">
              <a:solidFill>
                <a:srgbClr val="000000"/>
              </a:solidFill>
            </a:endParaRPr>
          </a:p>
          <a:p>
            <a:pPr marL="285750" indent="-285750">
              <a:buFont typeface="Arial" panose="020B0604020202020204" pitchFamily="34" charset="0"/>
              <a:buChar char="•"/>
            </a:pPr>
            <a:r>
              <a:rPr lang="en-US" sz="2100" b="1" dirty="0">
                <a:solidFill>
                  <a:srgbClr val="000000"/>
                </a:solidFill>
              </a:rPr>
              <a:t>Final action must happen in open session.</a:t>
            </a:r>
          </a:p>
          <a:p>
            <a:pPr marL="285750" indent="-285750">
              <a:buFont typeface="Arial" panose="020B0604020202020204" pitchFamily="34" charset="0"/>
              <a:buChar char="•"/>
            </a:pPr>
            <a:endParaRPr lang="en-US" sz="2100" b="1" dirty="0">
              <a:solidFill>
                <a:srgbClr val="000000"/>
              </a:solidFill>
            </a:endParaRPr>
          </a:p>
          <a:p>
            <a:pPr marL="285750" indent="-285750">
              <a:buFont typeface="Arial" panose="020B0604020202020204" pitchFamily="34" charset="0"/>
              <a:buChar char="•"/>
            </a:pPr>
            <a:endParaRPr lang="en-US" dirty="0">
              <a:solidFill>
                <a:schemeClr val="tx2"/>
              </a:solidFill>
            </a:endParaRPr>
          </a:p>
          <a:p>
            <a:pPr>
              <a:buFont typeface="Wingdings" pitchFamily="2" charset="2"/>
              <a:buChar char="ü"/>
            </a:pPr>
            <a:endParaRPr lang="en-US" dirty="0">
              <a:solidFill>
                <a:schemeClr val="tx2"/>
              </a:solidFill>
            </a:endParaRPr>
          </a:p>
          <a:p>
            <a:pPr>
              <a:buFont typeface="Wingdings" pitchFamily="2" charset="2"/>
              <a:buChar char="ü"/>
            </a:pPr>
            <a:endParaRPr lang="en-US" dirty="0">
              <a:solidFill>
                <a:schemeClr val="tx2"/>
              </a:solidFill>
            </a:endParaRPr>
          </a:p>
        </p:txBody>
      </p:sp>
    </p:spTree>
    <p:extLst>
      <p:ext uri="{BB962C8B-B14F-4D97-AF65-F5344CB8AC3E}">
        <p14:creationId xmlns:p14="http://schemas.microsoft.com/office/powerpoint/2010/main" val="2399769737"/>
      </p:ext>
    </p:extLst>
  </p:cSld>
  <p:clrMapOvr>
    <a:masterClrMapping/>
  </p:clrMapOvr>
  <p:transition>
    <p:fade thruBlk="1"/>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CC7B559-87F5-46E9-BDBA-B53C47EA1661}"/>
              </a:ext>
            </a:extLst>
          </p:cNvPr>
          <p:cNvSpPr/>
          <p:nvPr/>
        </p:nvSpPr>
        <p:spPr>
          <a:xfrm>
            <a:off x="1261871" y="3708890"/>
            <a:ext cx="9820153" cy="2862322"/>
          </a:xfrm>
          <a:prstGeom prst="rect">
            <a:avLst/>
          </a:prstGeom>
        </p:spPr>
        <p:txBody>
          <a:bodyPr wrap="square" numCol="2">
            <a:spAutoFit/>
          </a:bodyPr>
          <a:lstStyle/>
          <a:p>
            <a:pPr marL="285750" indent="-285750">
              <a:buFont typeface="Arial" panose="020B0604020202020204" pitchFamily="34" charset="0"/>
              <a:buChar char="•"/>
            </a:pPr>
            <a:r>
              <a:rPr lang="en-US" dirty="0">
                <a:solidFill>
                  <a:srgbClr val="000000"/>
                </a:solidFill>
                <a:latin typeface="+mj-lt"/>
              </a:rPr>
              <a:t>wages,</a:t>
            </a:r>
          </a:p>
          <a:p>
            <a:pPr marL="285750" indent="-285750">
              <a:buFont typeface="Arial" panose="020B0604020202020204" pitchFamily="34" charset="0"/>
              <a:buChar char="•"/>
            </a:pPr>
            <a:r>
              <a:rPr lang="en-US" dirty="0">
                <a:solidFill>
                  <a:srgbClr val="000000"/>
                </a:solidFill>
                <a:latin typeface="+mj-lt"/>
              </a:rPr>
              <a:t>hours, </a:t>
            </a:r>
          </a:p>
          <a:p>
            <a:pPr marL="285750" indent="-285750">
              <a:buFont typeface="Arial" panose="020B0604020202020204" pitchFamily="34" charset="0"/>
              <a:buChar char="•"/>
            </a:pPr>
            <a:r>
              <a:rPr lang="en-US" dirty="0">
                <a:solidFill>
                  <a:srgbClr val="000000"/>
                </a:solidFill>
                <a:latin typeface="+mj-lt"/>
              </a:rPr>
              <a:t>vacations,</a:t>
            </a:r>
          </a:p>
          <a:p>
            <a:pPr marL="285750" indent="-285750">
              <a:buFont typeface="Arial" panose="020B0604020202020204" pitchFamily="34" charset="0"/>
              <a:buChar char="•"/>
            </a:pPr>
            <a:r>
              <a:rPr lang="en-US" dirty="0">
                <a:solidFill>
                  <a:srgbClr val="000000"/>
                </a:solidFill>
                <a:latin typeface="+mj-lt"/>
              </a:rPr>
              <a:t>insurance,</a:t>
            </a:r>
          </a:p>
          <a:p>
            <a:pPr marL="285750" indent="-285750">
              <a:buFont typeface="Arial" panose="020B0604020202020204" pitchFamily="34" charset="0"/>
              <a:buChar char="•"/>
            </a:pPr>
            <a:r>
              <a:rPr lang="en-US" dirty="0">
                <a:solidFill>
                  <a:srgbClr val="000000"/>
                </a:solidFill>
                <a:latin typeface="+mj-lt"/>
              </a:rPr>
              <a:t>holidays,</a:t>
            </a:r>
          </a:p>
          <a:p>
            <a:pPr marL="285750" indent="-285750">
              <a:buFont typeface="Arial" panose="020B0604020202020204" pitchFamily="34" charset="0"/>
              <a:buChar char="•"/>
            </a:pPr>
            <a:r>
              <a:rPr lang="en-US" dirty="0">
                <a:solidFill>
                  <a:srgbClr val="000000"/>
                </a:solidFill>
                <a:latin typeface="+mj-lt"/>
              </a:rPr>
              <a:t>Leaves of absence,</a:t>
            </a:r>
          </a:p>
          <a:p>
            <a:pPr marL="285750" indent="-285750">
              <a:buFont typeface="Arial" panose="020B0604020202020204" pitchFamily="34" charset="0"/>
              <a:buChar char="•"/>
            </a:pPr>
            <a:r>
              <a:rPr lang="en-US" dirty="0">
                <a:solidFill>
                  <a:srgbClr val="000000"/>
                </a:solidFill>
                <a:latin typeface="+mj-lt"/>
              </a:rPr>
              <a:t>Shift differentials,</a:t>
            </a:r>
          </a:p>
          <a:p>
            <a:pPr marL="285750" indent="-285750">
              <a:buFont typeface="Arial" panose="020B0604020202020204" pitchFamily="34" charset="0"/>
              <a:buChar char="•"/>
            </a:pPr>
            <a:r>
              <a:rPr lang="en-US" dirty="0">
                <a:solidFill>
                  <a:srgbClr val="000000"/>
                </a:solidFill>
                <a:latin typeface="+mj-lt"/>
              </a:rPr>
              <a:t>Overtime compensation,</a:t>
            </a:r>
          </a:p>
          <a:p>
            <a:pPr marL="285750" indent="-285750">
              <a:buFont typeface="Arial" panose="020B0604020202020204" pitchFamily="34" charset="0"/>
              <a:buChar char="•"/>
            </a:pPr>
            <a:r>
              <a:rPr lang="en-US" dirty="0">
                <a:solidFill>
                  <a:srgbClr val="000000"/>
                </a:solidFill>
                <a:latin typeface="+mj-lt"/>
              </a:rPr>
              <a:t>Supplemental pay,</a:t>
            </a:r>
          </a:p>
          <a:p>
            <a:pPr marL="285750" indent="-285750">
              <a:buFont typeface="Arial" panose="020B0604020202020204" pitchFamily="34" charset="0"/>
              <a:buChar char="•"/>
            </a:pPr>
            <a:r>
              <a:rPr lang="en-US" dirty="0">
                <a:solidFill>
                  <a:srgbClr val="000000"/>
                </a:solidFill>
                <a:latin typeface="+mj-lt"/>
              </a:rPr>
              <a:t>seniority,</a:t>
            </a:r>
          </a:p>
          <a:p>
            <a:pPr marL="285750" indent="-285750">
              <a:buFont typeface="Arial" panose="020B0604020202020204" pitchFamily="34" charset="0"/>
              <a:buChar char="•"/>
            </a:pPr>
            <a:r>
              <a:rPr lang="en-US" dirty="0">
                <a:solidFill>
                  <a:srgbClr val="000000"/>
                </a:solidFill>
                <a:latin typeface="+mj-lt"/>
              </a:rPr>
              <a:t>Transfer procedures,</a:t>
            </a:r>
          </a:p>
          <a:p>
            <a:pPr marL="285750" indent="-285750">
              <a:buFont typeface="Arial" panose="020B0604020202020204" pitchFamily="34" charset="0"/>
              <a:buChar char="•"/>
            </a:pPr>
            <a:r>
              <a:rPr lang="en-US" dirty="0">
                <a:solidFill>
                  <a:srgbClr val="000000"/>
                </a:solidFill>
                <a:latin typeface="+mj-lt"/>
              </a:rPr>
              <a:t>Job classifications,</a:t>
            </a:r>
          </a:p>
          <a:p>
            <a:pPr marL="285750" indent="-285750">
              <a:buFont typeface="Arial" panose="020B0604020202020204" pitchFamily="34" charset="0"/>
              <a:buChar char="•"/>
            </a:pPr>
            <a:r>
              <a:rPr lang="en-US" dirty="0">
                <a:solidFill>
                  <a:srgbClr val="000000"/>
                </a:solidFill>
                <a:latin typeface="+mj-lt"/>
              </a:rPr>
              <a:t>Health and safety matters,</a:t>
            </a:r>
          </a:p>
          <a:p>
            <a:pPr marL="285750" indent="-285750">
              <a:buFont typeface="Arial" panose="020B0604020202020204" pitchFamily="34" charset="0"/>
              <a:buChar char="•"/>
            </a:pPr>
            <a:r>
              <a:rPr lang="en-US" dirty="0">
                <a:solidFill>
                  <a:srgbClr val="000000"/>
                </a:solidFill>
                <a:latin typeface="+mj-lt"/>
              </a:rPr>
              <a:t>Evaluation procedures,</a:t>
            </a:r>
          </a:p>
          <a:p>
            <a:pPr marL="285750" indent="-285750">
              <a:buFont typeface="Arial" panose="020B0604020202020204" pitchFamily="34" charset="0"/>
              <a:buChar char="•"/>
            </a:pPr>
            <a:r>
              <a:rPr lang="en-US" dirty="0">
                <a:solidFill>
                  <a:srgbClr val="000000"/>
                </a:solidFill>
                <a:latin typeface="+mj-lt"/>
              </a:rPr>
              <a:t>Procedures for staff reduction,</a:t>
            </a:r>
          </a:p>
          <a:p>
            <a:pPr marL="285750" indent="-285750">
              <a:buFont typeface="Arial" panose="020B0604020202020204" pitchFamily="34" charset="0"/>
              <a:buChar char="•"/>
            </a:pPr>
            <a:r>
              <a:rPr lang="en-US" dirty="0">
                <a:solidFill>
                  <a:srgbClr val="000000"/>
                </a:solidFill>
                <a:latin typeface="+mj-lt"/>
              </a:rPr>
              <a:t>in-service training,</a:t>
            </a:r>
          </a:p>
          <a:p>
            <a:pPr marL="285750" indent="-285750">
              <a:buFont typeface="Arial" panose="020B0604020202020204" pitchFamily="34" charset="0"/>
              <a:buChar char="•"/>
            </a:pPr>
            <a:r>
              <a:rPr lang="en-US" dirty="0">
                <a:solidFill>
                  <a:srgbClr val="000000"/>
                </a:solidFill>
                <a:latin typeface="+mj-lt"/>
              </a:rPr>
              <a:t>grievance procedures for resolving any questions arising under the agreement, and</a:t>
            </a:r>
          </a:p>
          <a:p>
            <a:pPr marL="285750" indent="-285750">
              <a:buFont typeface="Arial" panose="020B0604020202020204" pitchFamily="34" charset="0"/>
              <a:buChar char="•"/>
            </a:pPr>
            <a:r>
              <a:rPr lang="en-US" dirty="0">
                <a:solidFill>
                  <a:srgbClr val="000000"/>
                </a:solidFill>
                <a:latin typeface="+mj-lt"/>
              </a:rPr>
              <a:t>Other matters mutually agreed upon</a:t>
            </a:r>
          </a:p>
        </p:txBody>
      </p:sp>
      <p:sp>
        <p:nvSpPr>
          <p:cNvPr id="2" name="Title 1">
            <a:extLst>
              <a:ext uri="{FF2B5EF4-FFF2-40B4-BE49-F238E27FC236}">
                <a16:creationId xmlns:a16="http://schemas.microsoft.com/office/drawing/2014/main" id="{A5D0058F-F631-421E-9A26-B9F762471927}"/>
              </a:ext>
            </a:extLst>
          </p:cNvPr>
          <p:cNvSpPr>
            <a:spLocks noGrp="1"/>
          </p:cNvSpPr>
          <p:nvPr>
            <p:ph type="title"/>
          </p:nvPr>
        </p:nvSpPr>
        <p:spPr/>
        <p:txBody>
          <a:bodyPr/>
          <a:lstStyle/>
          <a:p>
            <a:r>
              <a:rPr lang="en-US" dirty="0"/>
              <a:t>Exempt sessions</a:t>
            </a:r>
          </a:p>
        </p:txBody>
      </p:sp>
      <p:sp>
        <p:nvSpPr>
          <p:cNvPr id="3" name="Rectangle 2">
            <a:extLst>
              <a:ext uri="{FF2B5EF4-FFF2-40B4-BE49-F238E27FC236}">
                <a16:creationId xmlns:a16="http://schemas.microsoft.com/office/drawing/2014/main" id="{197BB4AF-ACAE-4A37-A0A6-8764DA01E874}"/>
              </a:ext>
            </a:extLst>
          </p:cNvPr>
          <p:cNvSpPr/>
          <p:nvPr/>
        </p:nvSpPr>
        <p:spPr>
          <a:xfrm>
            <a:off x="1261871" y="1900872"/>
            <a:ext cx="9578953" cy="1985159"/>
          </a:xfrm>
          <a:prstGeom prst="rect">
            <a:avLst/>
          </a:prstGeom>
        </p:spPr>
        <p:txBody>
          <a:bodyPr wrap="square">
            <a:spAutoFit/>
          </a:bodyPr>
          <a:lstStyle/>
          <a:p>
            <a:r>
              <a:rPr lang="en-US" sz="2100" dirty="0">
                <a:solidFill>
                  <a:srgbClr val="000000"/>
                </a:solidFill>
                <a:latin typeface="+mj-lt"/>
              </a:rPr>
              <a:t>A meeting of a governmental body to discuss strategy in matters relating to employment conditions of employees of the governmental body who are not covered by a collective bargaining agreement under chapter 20 is exempt from this chapter. For the purpose of this section, “employment conditions” mean areas included in the scope of negotiations listed in section 20.9:</a:t>
            </a:r>
          </a:p>
          <a:p>
            <a:endParaRPr lang="en-US" dirty="0">
              <a:solidFill>
                <a:srgbClr val="000000"/>
              </a:solidFill>
            </a:endParaRPr>
          </a:p>
        </p:txBody>
      </p:sp>
    </p:spTree>
    <p:extLst>
      <p:ext uri="{BB962C8B-B14F-4D97-AF65-F5344CB8AC3E}">
        <p14:creationId xmlns:p14="http://schemas.microsoft.com/office/powerpoint/2010/main" val="3191102044"/>
      </p:ext>
    </p:extLst>
  </p:cSld>
  <p:clrMapOvr>
    <a:masterClrMapping/>
  </p:clrMapOvr>
  <p:transition>
    <p:fade thruBlk="1"/>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2CE46E-5581-403A-BD3C-D3A6CC996A5A}"/>
              </a:ext>
            </a:extLst>
          </p:cNvPr>
          <p:cNvSpPr>
            <a:spLocks noGrp="1"/>
          </p:cNvSpPr>
          <p:nvPr>
            <p:ph idx="1"/>
          </p:nvPr>
        </p:nvSpPr>
        <p:spPr/>
        <p:txBody>
          <a:bodyPr/>
          <a:lstStyle/>
          <a:p>
            <a:pPr marL="0" indent="0">
              <a:buNone/>
            </a:pPr>
            <a:endParaRPr lang="en-US" dirty="0">
              <a:solidFill>
                <a:srgbClr val="418AB3"/>
              </a:solidFill>
            </a:endParaRPr>
          </a:p>
          <a:p>
            <a:pPr marL="0" indent="0">
              <a:buNone/>
            </a:pPr>
            <a:endParaRPr lang="en-US" dirty="0">
              <a:solidFill>
                <a:srgbClr val="418AB3"/>
              </a:solidFill>
            </a:endParaRPr>
          </a:p>
          <a:p>
            <a:pPr marL="0" indent="0">
              <a:buNone/>
            </a:pPr>
            <a:endParaRPr lang="en-US" dirty="0">
              <a:solidFill>
                <a:srgbClr val="418AB3"/>
              </a:solidFill>
            </a:endParaRPr>
          </a:p>
          <a:p>
            <a:pPr marL="0" indent="0">
              <a:buNone/>
            </a:pPr>
            <a:r>
              <a:rPr lang="en-US" sz="7000" b="1" dirty="0">
                <a:solidFill>
                  <a:srgbClr val="418AB3"/>
                </a:solidFill>
                <a:latin typeface="+mj-lt"/>
              </a:rPr>
              <a:t>Public Records 101</a:t>
            </a:r>
          </a:p>
          <a:p>
            <a:pPr marL="0" indent="0">
              <a:buNone/>
            </a:pPr>
            <a:r>
              <a:rPr lang="en-US" sz="3200" b="1" dirty="0">
                <a:solidFill>
                  <a:srgbClr val="418AB3"/>
                </a:solidFill>
              </a:rPr>
              <a:t>Iowa Code Chapter 22</a:t>
            </a:r>
          </a:p>
        </p:txBody>
      </p:sp>
    </p:spTree>
    <p:extLst>
      <p:ext uri="{BB962C8B-B14F-4D97-AF65-F5344CB8AC3E}">
        <p14:creationId xmlns:p14="http://schemas.microsoft.com/office/powerpoint/2010/main" val="246280664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106854"/>
            <a:ext cx="9692640" cy="1397124"/>
          </a:xfrm>
        </p:spPr>
        <p:txBody>
          <a:bodyPr>
            <a:normAutofit/>
          </a:bodyPr>
          <a:lstStyle/>
          <a:p>
            <a:r>
              <a:rPr lang="en-US" dirty="0"/>
              <a:t>Road map to public records</a:t>
            </a:r>
          </a:p>
        </p:txBody>
      </p:sp>
      <p:sp>
        <p:nvSpPr>
          <p:cNvPr id="3" name="TextBox 2"/>
          <p:cNvSpPr txBox="1"/>
          <p:nvPr/>
        </p:nvSpPr>
        <p:spPr>
          <a:xfrm>
            <a:off x="1102936" y="1734442"/>
            <a:ext cx="9851576" cy="5324535"/>
          </a:xfrm>
          <a:prstGeom prst="rect">
            <a:avLst/>
          </a:prstGeom>
          <a:noFill/>
        </p:spPr>
        <p:txBody>
          <a:bodyPr wrap="square" rtlCol="0">
            <a:spAutoFit/>
          </a:bodyPr>
          <a:lstStyle/>
          <a:p>
            <a:pPr marL="914400" lvl="1" indent="-457200">
              <a:buAutoNum type="arabicPeriod"/>
            </a:pPr>
            <a:r>
              <a:rPr lang="en-US" sz="2000" b="1" dirty="0">
                <a:solidFill>
                  <a:srgbClr val="FF0000"/>
                </a:solidFill>
              </a:rPr>
              <a:t>Has a request been made for a public record?</a:t>
            </a:r>
            <a:r>
              <a:rPr lang="en-US" sz="2000" b="1" dirty="0">
                <a:solidFill>
                  <a:srgbClr val="000000"/>
                </a:solidFill>
              </a:rPr>
              <a:t> </a:t>
            </a:r>
            <a:r>
              <a:rPr lang="en-US" sz="2000" dirty="0">
                <a:solidFill>
                  <a:srgbClr val="000000"/>
                </a:solidFill>
              </a:rPr>
              <a:t>We will explore the definition of a public record.</a:t>
            </a:r>
          </a:p>
          <a:p>
            <a:pPr marL="914400" lvl="1" indent="-457200">
              <a:buAutoNum type="arabicPeriod"/>
            </a:pPr>
            <a:endParaRPr lang="en-US" sz="2000" dirty="0">
              <a:solidFill>
                <a:srgbClr val="000000"/>
              </a:solidFill>
            </a:endParaRPr>
          </a:p>
          <a:p>
            <a:pPr marL="914400" lvl="1" indent="-457200">
              <a:buAutoNum type="arabicPeriod"/>
            </a:pPr>
            <a:r>
              <a:rPr lang="en-US" sz="2000" b="1" dirty="0">
                <a:solidFill>
                  <a:srgbClr val="FF0000"/>
                </a:solidFill>
              </a:rPr>
              <a:t>Who can obtain public records?</a:t>
            </a:r>
            <a:r>
              <a:rPr lang="en-US" sz="2000" b="1" dirty="0">
                <a:solidFill>
                  <a:srgbClr val="000000"/>
                </a:solidFill>
              </a:rPr>
              <a:t> </a:t>
            </a:r>
            <a:r>
              <a:rPr lang="en-US" sz="2000" dirty="0">
                <a:solidFill>
                  <a:srgbClr val="000000"/>
                </a:solidFill>
              </a:rPr>
              <a:t>This section will discuss what limitations, if any, limit who can obtain public records.</a:t>
            </a:r>
          </a:p>
          <a:p>
            <a:pPr marL="914400" lvl="1" indent="-457200">
              <a:buAutoNum type="arabicPeriod"/>
            </a:pPr>
            <a:endParaRPr lang="en-US" sz="2000" dirty="0">
              <a:solidFill>
                <a:srgbClr val="FF0000"/>
              </a:solidFill>
            </a:endParaRPr>
          </a:p>
          <a:p>
            <a:pPr marL="914400" lvl="1" indent="-457200">
              <a:buAutoNum type="arabicPeriod"/>
            </a:pPr>
            <a:r>
              <a:rPr lang="en-US" sz="2000" b="1" dirty="0">
                <a:solidFill>
                  <a:srgbClr val="FF0000"/>
                </a:solidFill>
              </a:rPr>
              <a:t>How does a government body comply with legal requirements for producing public records?</a:t>
            </a:r>
            <a:r>
              <a:rPr lang="en-US" sz="2000" b="1" dirty="0">
                <a:solidFill>
                  <a:srgbClr val="000000"/>
                </a:solidFill>
              </a:rPr>
              <a:t> </a:t>
            </a:r>
            <a:r>
              <a:rPr lang="en-US" sz="2000" dirty="0">
                <a:solidFill>
                  <a:srgbClr val="000000"/>
                </a:solidFill>
              </a:rPr>
              <a:t>We will review actions required to be taken by government bodies.</a:t>
            </a:r>
          </a:p>
          <a:p>
            <a:pPr marL="914400" lvl="1" indent="-457200">
              <a:buAutoNum type="arabicPeriod"/>
            </a:pPr>
            <a:endParaRPr lang="en-US" sz="2000" dirty="0">
              <a:solidFill>
                <a:srgbClr val="000000"/>
              </a:solidFill>
            </a:endParaRPr>
          </a:p>
          <a:p>
            <a:pPr marL="914400" lvl="1" indent="-457200">
              <a:buAutoNum type="arabicPeriod"/>
            </a:pPr>
            <a:r>
              <a:rPr lang="en-US" sz="2000" b="1" dirty="0">
                <a:solidFill>
                  <a:srgbClr val="FF0000"/>
                </a:solidFill>
              </a:rPr>
              <a:t>What exemptions exist for the production of public records? </a:t>
            </a:r>
            <a:r>
              <a:rPr lang="en-US" sz="2000" dirty="0">
                <a:solidFill>
                  <a:srgbClr val="000000"/>
                </a:solidFill>
              </a:rPr>
              <a:t>There are over 75 exemptions that allow public records to remain confidential outlined in Iowa Code. We will review these exemptions.</a:t>
            </a:r>
          </a:p>
          <a:p>
            <a:pPr marL="914400" lvl="1" indent="-457200">
              <a:buAutoNum type="arabicPeriod"/>
            </a:pPr>
            <a:endParaRPr lang="en-US" sz="2000" dirty="0">
              <a:solidFill>
                <a:srgbClr val="000000"/>
              </a:solidFill>
            </a:endParaRPr>
          </a:p>
          <a:p>
            <a:pPr marL="914400" lvl="1" indent="-457200">
              <a:buAutoNum type="arabicPeriod"/>
            </a:pPr>
            <a:r>
              <a:rPr lang="en-US" sz="2000" b="1" dirty="0">
                <a:solidFill>
                  <a:srgbClr val="FF0000"/>
                </a:solidFill>
              </a:rPr>
              <a:t>What happens if a government body does not comply with transparency requirements?</a:t>
            </a:r>
            <a:r>
              <a:rPr lang="en-US" sz="2000" dirty="0">
                <a:solidFill>
                  <a:srgbClr val="000000"/>
                </a:solidFill>
              </a:rPr>
              <a:t> We will review possible penalties.</a:t>
            </a:r>
          </a:p>
          <a:p>
            <a:pPr marL="914400" lvl="1" indent="-457200">
              <a:buAutoNum type="arabicPeriod"/>
            </a:pPr>
            <a:endParaRPr lang="en-US" sz="2000" dirty="0">
              <a:solidFill>
                <a:srgbClr val="000000"/>
              </a:solidFill>
            </a:endParaRPr>
          </a:p>
        </p:txBody>
      </p:sp>
    </p:spTree>
    <p:extLst>
      <p:ext uri="{BB962C8B-B14F-4D97-AF65-F5344CB8AC3E}">
        <p14:creationId xmlns:p14="http://schemas.microsoft.com/office/powerpoint/2010/main" val="1880879493"/>
      </p:ext>
    </p:extLst>
  </p:cSld>
  <p:clrMapOvr>
    <a:masterClrMapping/>
  </p:clrMapOvr>
  <p:transition>
    <p:fade thruBlk="1"/>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1D364E7-37E3-49CD-A461-A4BB22477B56}"/>
              </a:ext>
            </a:extLst>
          </p:cNvPr>
          <p:cNvSpPr>
            <a:spLocks noGrp="1"/>
          </p:cNvSpPr>
          <p:nvPr>
            <p:ph type="title"/>
          </p:nvPr>
        </p:nvSpPr>
        <p:spPr>
          <a:xfrm>
            <a:off x="1085409" y="2730438"/>
            <a:ext cx="10111980" cy="1397124"/>
          </a:xfrm>
        </p:spPr>
        <p:txBody>
          <a:bodyPr>
            <a:normAutofit/>
          </a:bodyPr>
          <a:lstStyle/>
          <a:p>
            <a:r>
              <a:rPr lang="en-US" dirty="0"/>
              <a:t>What is a public record?</a:t>
            </a:r>
          </a:p>
        </p:txBody>
      </p:sp>
    </p:spTree>
    <p:extLst>
      <p:ext uri="{BB962C8B-B14F-4D97-AF65-F5344CB8AC3E}">
        <p14:creationId xmlns:p14="http://schemas.microsoft.com/office/powerpoint/2010/main" val="1232131468"/>
      </p:ext>
    </p:extLst>
  </p:cSld>
  <p:clrMapOvr>
    <a:masterClrMapping/>
  </p:clrMapOvr>
  <p:transition>
    <p:fade thruBlk="1"/>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5194BA"/>
                </a:solidFill>
              </a:rPr>
              <a:t>PUBLIC RECORDS</a:t>
            </a:r>
          </a:p>
        </p:txBody>
      </p:sp>
      <p:sp>
        <p:nvSpPr>
          <p:cNvPr id="3" name="TextBox 2"/>
          <p:cNvSpPr txBox="1"/>
          <p:nvPr/>
        </p:nvSpPr>
        <p:spPr>
          <a:xfrm>
            <a:off x="1261872" y="2022205"/>
            <a:ext cx="9101328" cy="486287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All government bodies, officials and employees are covered by Chapter 22 - Public </a:t>
            </a:r>
            <a:r>
              <a:rPr lang="en-US" sz="2100" dirty="0">
                <a:solidFill>
                  <a:srgbClr val="000000"/>
                </a:solidFill>
                <a:latin typeface="Arial" panose="020B0604020202020204"/>
              </a:rPr>
              <a:t>R</a:t>
            </a:r>
            <a:r>
              <a:rPr kumimoji="0" lang="en-US" sz="2100" b="0" i="0" u="none" strike="noStrike" kern="1200" cap="none" spc="0" normalizeH="0" baseline="0" noProof="0" dirty="0" err="1">
                <a:ln>
                  <a:noFill/>
                </a:ln>
                <a:solidFill>
                  <a:srgbClr val="000000"/>
                </a:solidFill>
                <a:effectLst/>
                <a:uLnTx/>
                <a:uFillTx/>
                <a:latin typeface="Arial" panose="020B0604020202020204"/>
                <a:ea typeface="+mn-ea"/>
                <a:cs typeface="+mn-cs"/>
              </a:rPr>
              <a:t>ecords</a:t>
            </a: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a:t>
            </a:r>
          </a:p>
          <a:p>
            <a:pPr marL="0" marR="0" lvl="0" indent="0" algn="l" defTabSz="457200" rtl="0" eaLnBrk="1" fontAlgn="auto" latinLnBrk="0" hangingPunct="1">
              <a:lnSpc>
                <a:spcPct val="100000"/>
              </a:lnSpc>
              <a:spcBef>
                <a:spcPts val="600"/>
              </a:spcBef>
              <a:spcAft>
                <a:spcPts val="0"/>
              </a:spcAft>
              <a:buClrTx/>
              <a:buSzTx/>
              <a:buFontTx/>
              <a:buNone/>
              <a:tabLst/>
              <a:defRPr/>
            </a:pPr>
            <a:endPar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endParaRPr>
          </a:p>
          <a:p>
            <a:pPr marL="342900" marR="0" lvl="0" indent="-34290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US" sz="2100" b="1" i="0" u="none" strike="noStrike" kern="1200" cap="none" spc="0" normalizeH="0" baseline="0" noProof="0" dirty="0">
                <a:ln>
                  <a:noFill/>
                </a:ln>
                <a:solidFill>
                  <a:srgbClr val="000000"/>
                </a:solidFill>
                <a:effectLst/>
                <a:uLnTx/>
                <a:uFillTx/>
                <a:latin typeface="Arial" panose="020B0604020202020204"/>
                <a:ea typeface="+mn-ea"/>
                <a:cs typeface="+mn-cs"/>
              </a:rPr>
              <a:t>“Public Record” </a:t>
            </a: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includes: </a:t>
            </a:r>
          </a:p>
          <a:p>
            <a:pPr marL="800100" marR="0" lvl="1" indent="-34290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documents, tape or other information stored or preserved in any medium of or belonging to a government body </a:t>
            </a:r>
          </a:p>
          <a:p>
            <a:pPr marR="0" lvl="1" algn="l" defTabSz="457200" rtl="0" eaLnBrk="1" fontAlgn="auto" latinLnBrk="0" hangingPunct="1">
              <a:lnSpc>
                <a:spcPct val="100000"/>
              </a:lnSpc>
              <a:spcBef>
                <a:spcPts val="600"/>
              </a:spcBef>
              <a:spcAft>
                <a:spcPts val="0"/>
              </a:spcAft>
              <a:buClrTx/>
              <a:buSzTx/>
              <a:tabLst/>
              <a:defRPr/>
            </a:pPr>
            <a:endPar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endParaRPr>
          </a:p>
          <a:p>
            <a:pPr lvl="1">
              <a:spcBef>
                <a:spcPts val="600"/>
              </a:spcBef>
              <a:defRPr/>
            </a:pPr>
            <a:r>
              <a:rPr lang="en-US" sz="2100" dirty="0">
                <a:solidFill>
                  <a:srgbClr val="000000"/>
                </a:solidFill>
                <a:latin typeface="Arial" panose="020B0604020202020204"/>
              </a:rPr>
              <a:t>Iowa Code </a:t>
            </a:r>
            <a:r>
              <a:rPr lang="en-US" sz="2100" dirty="0">
                <a:solidFill>
                  <a:srgbClr val="000000"/>
                </a:solidFill>
              </a:rPr>
              <a:t>§ </a:t>
            </a:r>
            <a:r>
              <a:rPr lang="en-US" sz="2100" dirty="0">
                <a:solidFill>
                  <a:srgbClr val="000000"/>
                </a:solidFill>
                <a:latin typeface="Arial" panose="020B0604020202020204"/>
              </a:rPr>
              <a:t>22.1(3)(a).</a:t>
            </a:r>
            <a:endPar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endParaRPr>
          </a:p>
          <a:p>
            <a:pPr marL="1257300" marR="0" lvl="2" indent="-34290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including electronic communication such as e-mails, websites, or texts</a:t>
            </a:r>
          </a:p>
          <a:p>
            <a:pPr marL="800100" marR="0" lvl="1" indent="-34290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all records relating to the investment of public funds</a:t>
            </a:r>
          </a:p>
          <a:p>
            <a:pPr marL="800100" marR="0" lvl="1" indent="-34290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endPar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5E5E5E"/>
              </a:solidFill>
              <a:effectLst/>
              <a:uLnTx/>
              <a:uFillTx/>
              <a:latin typeface="Arial" panose="020B0604020202020204"/>
              <a:ea typeface="+mn-ea"/>
              <a:cs typeface="+mn-cs"/>
            </a:endParaRPr>
          </a:p>
        </p:txBody>
      </p:sp>
    </p:spTree>
    <p:extLst>
      <p:ext uri="{BB962C8B-B14F-4D97-AF65-F5344CB8AC3E}">
        <p14:creationId xmlns:p14="http://schemas.microsoft.com/office/powerpoint/2010/main" val="367561826"/>
      </p:ext>
    </p:extLst>
  </p:cSld>
  <p:clrMapOvr>
    <a:masterClrMapping/>
  </p:clrMapOvr>
  <p:transition>
    <p:fade thruBlk="1"/>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1D5F5-83C1-4191-8C4E-C02445A5372F}"/>
              </a:ext>
            </a:extLst>
          </p:cNvPr>
          <p:cNvSpPr>
            <a:spLocks noGrp="1"/>
          </p:cNvSpPr>
          <p:nvPr>
            <p:ph type="title"/>
          </p:nvPr>
        </p:nvSpPr>
        <p:spPr/>
        <p:txBody>
          <a:bodyPr/>
          <a:lstStyle/>
          <a:p>
            <a:r>
              <a:rPr lang="en-US" dirty="0"/>
              <a:t>Public records – Public and private</a:t>
            </a:r>
          </a:p>
        </p:txBody>
      </p:sp>
      <p:sp>
        <p:nvSpPr>
          <p:cNvPr id="3" name="Rectangle 2">
            <a:extLst>
              <a:ext uri="{FF2B5EF4-FFF2-40B4-BE49-F238E27FC236}">
                <a16:creationId xmlns:a16="http://schemas.microsoft.com/office/drawing/2014/main" id="{8B3437EC-16DE-4CC4-A320-AC1146947894}"/>
              </a:ext>
            </a:extLst>
          </p:cNvPr>
          <p:cNvSpPr/>
          <p:nvPr/>
        </p:nvSpPr>
        <p:spPr>
          <a:xfrm>
            <a:off x="929389" y="2119857"/>
            <a:ext cx="10170412" cy="4493538"/>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100" b="1" i="0" u="none" strike="noStrike" kern="1200" cap="none" spc="0" normalizeH="0" baseline="0" noProof="0" dirty="0">
                <a:ln>
                  <a:noFill/>
                </a:ln>
                <a:solidFill>
                  <a:srgbClr val="000000"/>
                </a:solidFill>
                <a:effectLst/>
                <a:uLnTx/>
                <a:uFillTx/>
                <a:latin typeface="Arial" panose="020B0604020202020204"/>
                <a:ea typeface="+mn-ea"/>
                <a:cs typeface="+mn-cs"/>
              </a:rPr>
              <a:t>It is the content of the record, rather than where it is located that determines whether something is a public record.</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2100" b="1" dirty="0">
              <a:solidFill>
                <a:srgbClr val="000000"/>
              </a:solidFill>
              <a:latin typeface="Arial" panose="020B0604020202020204"/>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100" i="0" u="none" strike="noStrike" kern="1200" cap="none" spc="0" normalizeH="0" baseline="0" noProof="0" dirty="0">
                <a:ln>
                  <a:noFill/>
                </a:ln>
                <a:solidFill>
                  <a:srgbClr val="000000"/>
                </a:solidFill>
                <a:effectLst/>
                <a:uLnTx/>
                <a:uFillTx/>
                <a:latin typeface="Arial" panose="020B0604020202020204"/>
                <a:ea typeface="+mn-ea"/>
                <a:cs typeface="+mn-cs"/>
              </a:rPr>
              <a:t>Emails from a private email address related to public business can be public records and a private communication on a public email could be determined to not be a public record.</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2100" b="1" dirty="0">
              <a:solidFill>
                <a:srgbClr val="000000"/>
              </a:solidFill>
              <a:latin typeface="Arial" panose="020B0604020202020204"/>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100" b="1" i="0" u="none" strike="noStrike" kern="1200" cap="none" spc="0" normalizeH="0" baseline="0" noProof="0" dirty="0">
                <a:ln>
                  <a:noFill/>
                </a:ln>
                <a:solidFill>
                  <a:srgbClr val="000000"/>
                </a:solidFill>
                <a:effectLst/>
                <a:uLnTx/>
                <a:uFillTx/>
                <a:latin typeface="Arial" panose="020B0604020202020204"/>
                <a:ea typeface="+mn-ea"/>
                <a:cs typeface="+mn-cs"/>
              </a:rPr>
              <a:t>BEST PRACTICE: Keep public and private communications separate. </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2100" b="1" dirty="0">
              <a:solidFill>
                <a:srgbClr val="000000"/>
              </a:solidFill>
              <a:latin typeface="Arial" panose="020B0604020202020204"/>
            </a:endParaRPr>
          </a:p>
          <a:p>
            <a:pPr lvl="0">
              <a:defRPr/>
            </a:pPr>
            <a:r>
              <a:rPr lang="en-US" sz="2100" i="1" dirty="0">
                <a:solidFill>
                  <a:srgbClr val="000000"/>
                </a:solidFill>
              </a:rPr>
              <a:t>See</a:t>
            </a:r>
            <a:r>
              <a:rPr lang="en-US" sz="2100" dirty="0">
                <a:solidFill>
                  <a:srgbClr val="000000"/>
                </a:solidFill>
              </a:rPr>
              <a:t> </a:t>
            </a:r>
            <a:r>
              <a:rPr lang="en-US" sz="2100" i="1" dirty="0">
                <a:solidFill>
                  <a:srgbClr val="000000"/>
                </a:solidFill>
              </a:rPr>
              <a:t>Kirkwood Institute v. Sand</a:t>
            </a:r>
            <a:r>
              <a:rPr lang="en-US" sz="2100" dirty="0">
                <a:solidFill>
                  <a:srgbClr val="000000"/>
                </a:solidFill>
              </a:rPr>
              <a:t>, </a:t>
            </a:r>
            <a:r>
              <a:rPr lang="pl-PL" sz="2100" dirty="0">
                <a:solidFill>
                  <a:srgbClr val="000000"/>
                </a:solidFill>
              </a:rPr>
              <a:t>6 N.W.3d 1</a:t>
            </a:r>
            <a:r>
              <a:rPr lang="en-US" sz="2100" dirty="0">
                <a:solidFill>
                  <a:srgbClr val="000000"/>
                </a:solidFill>
              </a:rPr>
              <a:t> (Iowa 2024); Iowa Public Information Board Advisory Opinions 24AO:0007 and 24AO:0008.</a:t>
            </a:r>
            <a:endParaRPr kumimoji="0" lang="en-US" sz="2100" b="1" i="0" u="none" strike="noStrike" kern="1200" cap="none" spc="0" normalizeH="0" baseline="0" noProof="0" dirty="0">
              <a:ln>
                <a:noFill/>
              </a:ln>
              <a:solidFill>
                <a:srgbClr val="000000"/>
              </a:solidFill>
              <a:effectLst/>
              <a:uLnTx/>
              <a:uFillTx/>
              <a:latin typeface="Arial" panose="020B0604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2200" b="1" dirty="0">
              <a:solidFill>
                <a:srgbClr val="000000"/>
              </a:solidFill>
              <a:latin typeface="Arial" panose="020B0604020202020204"/>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20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spTree>
    <p:extLst>
      <p:ext uri="{BB962C8B-B14F-4D97-AF65-F5344CB8AC3E}">
        <p14:creationId xmlns:p14="http://schemas.microsoft.com/office/powerpoint/2010/main" val="2837578963"/>
      </p:ext>
    </p:extLst>
  </p:cSld>
  <p:clrMapOvr>
    <a:masterClrMapping/>
  </p:clrMapOvr>
  <p:transition>
    <p:fade thruBlk="1"/>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C69BB-097C-4583-A790-2488198110D0}"/>
              </a:ext>
            </a:extLst>
          </p:cNvPr>
          <p:cNvSpPr>
            <a:spLocks noGrp="1"/>
          </p:cNvSpPr>
          <p:nvPr>
            <p:ph type="title"/>
          </p:nvPr>
        </p:nvSpPr>
        <p:spPr/>
        <p:txBody>
          <a:bodyPr>
            <a:noAutofit/>
          </a:bodyPr>
          <a:lstStyle/>
          <a:p>
            <a:r>
              <a:rPr lang="en-US" dirty="0"/>
              <a:t>BEST PRACTICES</a:t>
            </a:r>
          </a:p>
        </p:txBody>
      </p:sp>
      <p:sp>
        <p:nvSpPr>
          <p:cNvPr id="4" name="Rectangle 3">
            <a:extLst>
              <a:ext uri="{FF2B5EF4-FFF2-40B4-BE49-F238E27FC236}">
                <a16:creationId xmlns:a16="http://schemas.microsoft.com/office/drawing/2014/main" id="{BEE27E39-AAB3-4339-A776-D153A111B2C5}"/>
              </a:ext>
            </a:extLst>
          </p:cNvPr>
          <p:cNvSpPr/>
          <p:nvPr/>
        </p:nvSpPr>
        <p:spPr>
          <a:xfrm>
            <a:off x="1154243" y="2188651"/>
            <a:ext cx="9908498" cy="3754874"/>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Best practices dictate that a government body should develop a policy governing the use of private devices for government business. This policy could require that the government body or lawful custodian have access to private devices and could establish the specifics of access.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Best practices also should include discussion of the public records request with legal counsel if there is a question regarding disclosure. This will ensure that government bodies comply with Iowa law and avoid civil damages, payment of costs, and attorney fees.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200" b="0" i="0" u="none" strike="noStrike" kern="1200" cap="none" spc="0" normalizeH="0" baseline="0" noProof="0" dirty="0">
              <a:ln>
                <a:noFill/>
              </a:ln>
              <a:solidFill>
                <a:srgbClr val="000000"/>
              </a:solidFill>
              <a:effectLst/>
              <a:uLnTx/>
              <a:uFillTx/>
              <a:latin typeface="Arial" panose="020B0604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spTree>
    <p:extLst>
      <p:ext uri="{BB962C8B-B14F-4D97-AF65-F5344CB8AC3E}">
        <p14:creationId xmlns:p14="http://schemas.microsoft.com/office/powerpoint/2010/main" val="1494035177"/>
      </p:ext>
    </p:extLst>
  </p:cSld>
  <p:clrMapOvr>
    <a:masterClrMapping/>
  </p:clrMapOvr>
  <p:transition>
    <p:fade thruBlk="1"/>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1D364E7-37E3-49CD-A461-A4BB22477B56}"/>
              </a:ext>
            </a:extLst>
          </p:cNvPr>
          <p:cNvSpPr>
            <a:spLocks noGrp="1"/>
          </p:cNvSpPr>
          <p:nvPr>
            <p:ph type="title"/>
          </p:nvPr>
        </p:nvSpPr>
        <p:spPr>
          <a:xfrm>
            <a:off x="1085409" y="2730438"/>
            <a:ext cx="10111980" cy="1397124"/>
          </a:xfrm>
        </p:spPr>
        <p:txBody>
          <a:bodyPr>
            <a:normAutofit/>
          </a:bodyPr>
          <a:lstStyle/>
          <a:p>
            <a:r>
              <a:rPr lang="en-US" dirty="0"/>
              <a:t>Who can obtain public records?</a:t>
            </a:r>
          </a:p>
        </p:txBody>
      </p:sp>
    </p:spTree>
    <p:extLst>
      <p:ext uri="{BB962C8B-B14F-4D97-AF65-F5344CB8AC3E}">
        <p14:creationId xmlns:p14="http://schemas.microsoft.com/office/powerpoint/2010/main" val="2295808073"/>
      </p:ext>
    </p:extLst>
  </p:cSld>
  <p:clrMapOvr>
    <a:masterClrMapping/>
  </p:clrMapOvr>
  <p:transition>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History</a:t>
            </a:r>
          </a:p>
        </p:txBody>
      </p:sp>
      <p:sp>
        <p:nvSpPr>
          <p:cNvPr id="3" name="Content Placeholder 2"/>
          <p:cNvSpPr>
            <a:spLocks noGrp="1"/>
          </p:cNvSpPr>
          <p:nvPr>
            <p:ph idx="1"/>
          </p:nvPr>
        </p:nvSpPr>
        <p:spPr/>
        <p:txBody>
          <a:bodyPr>
            <a:normAutofit/>
          </a:bodyPr>
          <a:lstStyle/>
          <a:p>
            <a:pPr>
              <a:buNone/>
            </a:pPr>
            <a:endParaRPr lang="en-US" dirty="0"/>
          </a:p>
          <a:p>
            <a:pPr algn="ctr">
              <a:buNone/>
            </a:pPr>
            <a:r>
              <a:rPr lang="en-US" sz="4000" dirty="0">
                <a:solidFill>
                  <a:srgbClr val="000000"/>
                </a:solidFill>
              </a:rPr>
              <a:t>“Ambiguity in the construction or application of this chapter should be resolved in favor of openness.”</a:t>
            </a:r>
          </a:p>
          <a:p>
            <a:pPr algn="r">
              <a:buNone/>
            </a:pPr>
            <a:r>
              <a:rPr lang="en-US" dirty="0">
                <a:solidFill>
                  <a:srgbClr val="000000"/>
                </a:solidFill>
              </a:rPr>
              <a:t> </a:t>
            </a:r>
            <a:r>
              <a:rPr lang="en-US" sz="1200" dirty="0">
                <a:solidFill>
                  <a:srgbClr val="000000"/>
                </a:solidFill>
              </a:rPr>
              <a:t>Iowa Code Section 21.1</a:t>
            </a:r>
          </a:p>
        </p:txBody>
      </p:sp>
    </p:spTree>
    <p:extLst>
      <p:ext uri="{BB962C8B-B14F-4D97-AF65-F5344CB8AC3E}">
        <p14:creationId xmlns:p14="http://schemas.microsoft.com/office/powerpoint/2010/main" val="369353010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18AB3"/>
                </a:solidFill>
              </a:rPr>
              <a:t>Who has the right to examine public records?</a:t>
            </a:r>
          </a:p>
        </p:txBody>
      </p:sp>
      <p:sp>
        <p:nvSpPr>
          <p:cNvPr id="3" name="TextBox 2"/>
          <p:cNvSpPr txBox="1"/>
          <p:nvPr/>
        </p:nvSpPr>
        <p:spPr>
          <a:xfrm>
            <a:off x="1261872" y="1909911"/>
            <a:ext cx="9101328" cy="4231928"/>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US" sz="2100" b="1" i="1" u="none" strike="noStrike" kern="1200" cap="none" spc="0" normalizeH="0" baseline="0" noProof="0" dirty="0">
                <a:ln>
                  <a:noFill/>
                </a:ln>
                <a:solidFill>
                  <a:srgbClr val="000000"/>
                </a:solidFill>
                <a:effectLst/>
                <a:uLnTx/>
                <a:uFillTx/>
                <a:latin typeface="Arial" panose="020B0604020202020204"/>
                <a:ea typeface="+mn-ea"/>
                <a:cs typeface="+mn-cs"/>
              </a:rPr>
              <a:t>Anyone</a:t>
            </a: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 can examine, photograph or copy a public record without charge while the public record is in the physical possession of the </a:t>
            </a:r>
            <a:r>
              <a:rPr lang="en-US" sz="2100" dirty="0">
                <a:solidFill>
                  <a:srgbClr val="000000"/>
                </a:solidFill>
                <a:latin typeface="Arial" panose="020B0604020202020204"/>
              </a:rPr>
              <a:t>government body</a:t>
            </a: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a:t>
            </a:r>
          </a:p>
          <a:p>
            <a:pPr marR="0" lvl="0" algn="l" defTabSz="457200" rtl="0" eaLnBrk="1" fontAlgn="auto" latinLnBrk="0" hangingPunct="1">
              <a:lnSpc>
                <a:spcPct val="100000"/>
              </a:lnSpc>
              <a:spcBef>
                <a:spcPts val="600"/>
              </a:spcBef>
              <a:spcAft>
                <a:spcPts val="0"/>
              </a:spcAft>
              <a:buClrTx/>
              <a:buSzTx/>
              <a:tabLst/>
              <a:defRPr/>
            </a:pPr>
            <a:endPar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endParaRPr>
          </a:p>
          <a:p>
            <a:pPr marL="342900" lvl="0" indent="-342900">
              <a:spcBef>
                <a:spcPts val="600"/>
              </a:spcBef>
              <a:buFont typeface="Arial" panose="020B0604020202020204" pitchFamily="34" charset="0"/>
              <a:buChar char="•"/>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The government body cannot prevent examination of the records by contracting with a nongovernment entity to create, hold, or store those records. Iowa Code </a:t>
            </a:r>
            <a:r>
              <a:rPr lang="en-US" sz="2100" dirty="0">
                <a:solidFill>
                  <a:srgbClr val="000000"/>
                </a:solidFill>
              </a:rPr>
              <a:t>§ </a:t>
            </a: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22.2(6)</a:t>
            </a:r>
          </a:p>
          <a:p>
            <a:pPr marL="342900" marR="0" lvl="0" indent="-34290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endParaRPr lang="en-US" sz="2100" dirty="0">
              <a:solidFill>
                <a:srgbClr val="FF0000"/>
              </a:solidFill>
              <a:latin typeface="Arial" panose="020B0604020202020204"/>
            </a:endParaRPr>
          </a:p>
          <a:p>
            <a:pPr marL="342900" indent="-342900">
              <a:spcBef>
                <a:spcPts val="600"/>
              </a:spcBef>
              <a:buFont typeface="Arial" panose="020B0604020202020204" pitchFamily="34" charset="0"/>
              <a:buChar char="•"/>
              <a:defRPr/>
            </a:pPr>
            <a:r>
              <a:rPr lang="en-US" sz="2100" dirty="0">
                <a:solidFill>
                  <a:srgbClr val="FF0000"/>
                </a:solidFill>
                <a:latin typeface="Arial" panose="020B0604020202020204"/>
              </a:rPr>
              <a:t>If it’s treated like a public document for one person, then it is available to everyone! </a:t>
            </a:r>
            <a:r>
              <a:rPr kumimoji="0" lang="en-US" sz="2100" b="0" i="0" u="none" strike="noStrike" kern="1200" cap="none" spc="0" normalizeH="0" baseline="0" noProof="0" dirty="0">
                <a:ln>
                  <a:noFill/>
                </a:ln>
                <a:solidFill>
                  <a:srgbClr val="FF0000"/>
                </a:solidFill>
                <a:effectLst/>
                <a:uLnTx/>
                <a:uFillTx/>
                <a:latin typeface="Arial" panose="020B0604020202020204"/>
              </a:rPr>
              <a:t>Remember, public documents can be posted on the internet, shared with anyone, etc.</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5E5E5E"/>
              </a:solidFill>
              <a:effectLst/>
              <a:uLnTx/>
              <a:uFillTx/>
              <a:latin typeface="Arial" panose="020B0604020202020204"/>
              <a:ea typeface="+mn-ea"/>
              <a:cs typeface="+mn-cs"/>
            </a:endParaRPr>
          </a:p>
        </p:txBody>
      </p:sp>
    </p:spTree>
    <p:extLst>
      <p:ext uri="{BB962C8B-B14F-4D97-AF65-F5344CB8AC3E}">
        <p14:creationId xmlns:p14="http://schemas.microsoft.com/office/powerpoint/2010/main" val="4277023388"/>
      </p:ext>
    </p:extLst>
  </p:cSld>
  <p:clrMapOvr>
    <a:masterClrMapping/>
  </p:clrMapOvr>
  <p:transition>
    <p:fade thruBlk="1"/>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1" y="294198"/>
            <a:ext cx="10270765" cy="1397124"/>
          </a:xfrm>
        </p:spPr>
        <p:txBody>
          <a:bodyPr>
            <a:normAutofit/>
          </a:bodyPr>
          <a:lstStyle/>
          <a:p>
            <a:r>
              <a:rPr lang="en-US" dirty="0">
                <a:solidFill>
                  <a:srgbClr val="418AB3"/>
                </a:solidFill>
              </a:rPr>
              <a:t>Must a request be by an identifiable individual?</a:t>
            </a:r>
          </a:p>
        </p:txBody>
      </p:sp>
      <p:sp>
        <p:nvSpPr>
          <p:cNvPr id="3" name="TextBox 2"/>
          <p:cNvSpPr txBox="1"/>
          <p:nvPr/>
        </p:nvSpPr>
        <p:spPr>
          <a:xfrm>
            <a:off x="1261872" y="2006163"/>
            <a:ext cx="9101328" cy="3970318"/>
          </a:xfrm>
          <a:prstGeom prst="rect">
            <a:avLst/>
          </a:prstGeom>
          <a:noFill/>
        </p:spPr>
        <p:txBody>
          <a:bodyPr wrap="square" rtlCol="0">
            <a:spAutoFit/>
          </a:bodyPr>
          <a:lstStyle/>
          <a:p>
            <a:pPr lvl="0">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Although “person” is not defined in </a:t>
            </a:r>
            <a:r>
              <a:rPr lang="en-US" sz="2100" dirty="0">
                <a:solidFill>
                  <a:srgbClr val="000000"/>
                </a:solidFill>
                <a:latin typeface="Arial" panose="020B0604020202020204"/>
              </a:rPr>
              <a:t>C</a:t>
            </a:r>
            <a:r>
              <a:rPr kumimoji="0" lang="en-US" sz="2100" b="0" i="0" u="none" strike="noStrike" kern="1200" cap="none" spc="0" normalizeH="0" baseline="0" noProof="0" dirty="0" err="1">
                <a:ln>
                  <a:noFill/>
                </a:ln>
                <a:solidFill>
                  <a:srgbClr val="000000"/>
                </a:solidFill>
                <a:effectLst/>
                <a:uLnTx/>
                <a:uFillTx/>
                <a:latin typeface="Arial" panose="020B0604020202020204"/>
                <a:ea typeface="+mn-ea"/>
                <a:cs typeface="+mn-cs"/>
              </a:rPr>
              <a:t>hapter</a:t>
            </a: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 22, Iowa Code </a:t>
            </a:r>
            <a:r>
              <a:rPr lang="en-US" sz="2100" dirty="0">
                <a:solidFill>
                  <a:srgbClr val="000000"/>
                </a:solidFill>
              </a:rPr>
              <a:t>§ </a:t>
            </a: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4.1(20) defines “person” to mean “individual, corporation, limited liability company, government or governmental subdivision or agency, business trust, estate, trust, partnership or association, or any other legal entity.”</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100" b="1" i="0" u="none" strike="noStrike" kern="1200" cap="none" spc="0" normalizeH="0" baseline="0" noProof="0" dirty="0">
                <a:ln>
                  <a:noFill/>
                </a:ln>
                <a:solidFill>
                  <a:srgbClr val="000000"/>
                </a:solidFill>
                <a:effectLst/>
                <a:uLnTx/>
                <a:uFillTx/>
                <a:latin typeface="Arial" panose="020B0604020202020204"/>
                <a:ea typeface="+mn-ea"/>
                <a:cs typeface="+mn-cs"/>
              </a:rPr>
              <a:t>A requestor of public records:</a:t>
            </a:r>
          </a:p>
          <a:p>
            <a:pPr marL="914400" lvl="1" indent="-457200">
              <a:buFont typeface="+mj-lt"/>
              <a:buAutoNum type="arabicPeriod"/>
              <a:defRPr/>
            </a:pPr>
            <a:r>
              <a:rPr kumimoji="0" lang="en-US" sz="2100" b="0" i="0" strike="noStrike" kern="1200" cap="none" spc="0" normalizeH="0" baseline="0" noProof="0" dirty="0">
                <a:ln>
                  <a:noFill/>
                </a:ln>
                <a:solidFill>
                  <a:srgbClr val="000000"/>
                </a:solidFill>
                <a:effectLst/>
                <a:uLnTx/>
                <a:uFillTx/>
                <a:latin typeface="Arial" panose="020B0604020202020204"/>
                <a:ea typeface="+mn-ea"/>
                <a:cs typeface="+mn-cs"/>
              </a:rPr>
              <a:t>can remain anonymous</a:t>
            </a:r>
          </a:p>
          <a:p>
            <a:pPr marL="914400" lvl="1" indent="-457200">
              <a:buFont typeface="+mj-lt"/>
              <a:buAutoNum type="arabicPeriod"/>
              <a:defRPr/>
            </a:pPr>
            <a:r>
              <a:rPr kumimoji="0" lang="en-US" sz="2100" b="0" i="0" strike="noStrike" kern="1200" cap="none" spc="0" normalizeH="0" baseline="0" noProof="0" dirty="0">
                <a:ln>
                  <a:noFill/>
                </a:ln>
                <a:solidFill>
                  <a:srgbClr val="000000"/>
                </a:solidFill>
                <a:effectLst/>
                <a:uLnTx/>
                <a:uFillTx/>
                <a:latin typeface="Arial" panose="020B0604020202020204"/>
                <a:ea typeface="+mn-ea"/>
                <a:cs typeface="+mn-cs"/>
              </a:rPr>
              <a:t>does not need to provide a contact name or physical address</a:t>
            </a:r>
          </a:p>
          <a:p>
            <a:pPr marL="914400" lvl="1" indent="-457200">
              <a:buFont typeface="+mj-lt"/>
              <a:buAutoNum type="arabicPeriod"/>
              <a:defRPr/>
            </a:pPr>
            <a:r>
              <a:rPr lang="en-US" sz="2100" dirty="0">
                <a:solidFill>
                  <a:srgbClr val="000000"/>
                </a:solidFill>
                <a:latin typeface="Arial" panose="020B0604020202020204"/>
              </a:rPr>
              <a:t>i</a:t>
            </a:r>
            <a:r>
              <a:rPr kumimoji="0" lang="en-US" sz="2100" b="0" i="0" strike="noStrike" kern="1200" cap="none" spc="0" normalizeH="0" baseline="0" noProof="0" dirty="0">
                <a:ln>
                  <a:noFill/>
                </a:ln>
                <a:solidFill>
                  <a:srgbClr val="000000"/>
                </a:solidFill>
                <a:effectLst/>
                <a:uLnTx/>
                <a:uFillTx/>
                <a:latin typeface="Arial" panose="020B0604020202020204"/>
                <a:ea typeface="+mn-ea"/>
                <a:cs typeface="+mn-cs"/>
              </a:rPr>
              <a:t>s not required to show ID</a:t>
            </a:r>
          </a:p>
          <a:p>
            <a:pPr marL="914400" lvl="1" indent="-457200">
              <a:buFont typeface="+mj-lt"/>
              <a:buAutoNum type="arabicPeriod"/>
              <a:defRPr/>
            </a:pPr>
            <a:r>
              <a:rPr lang="en-US" sz="2100" dirty="0">
                <a:solidFill>
                  <a:srgbClr val="000000"/>
                </a:solidFill>
                <a:latin typeface="Arial" panose="020B0604020202020204"/>
              </a:rPr>
              <a:t>is not required to fill out a form</a:t>
            </a:r>
          </a:p>
          <a:p>
            <a:pPr marL="914400" lvl="1" indent="-457200">
              <a:buFont typeface="+mj-lt"/>
              <a:buAutoNum type="arabicPeriod"/>
              <a:defRPr/>
            </a:pPr>
            <a:r>
              <a:rPr lang="en-US" sz="2100" dirty="0">
                <a:solidFill>
                  <a:srgbClr val="000000"/>
                </a:solidFill>
                <a:latin typeface="Arial" panose="020B0604020202020204"/>
              </a:rPr>
              <a:t>m</a:t>
            </a:r>
            <a:r>
              <a:rPr kumimoji="0" lang="en-US" sz="2100" b="0" i="0" strike="noStrike" kern="1200" cap="none" spc="0" normalizeH="0" baseline="0" noProof="0" dirty="0" err="1">
                <a:ln>
                  <a:noFill/>
                </a:ln>
                <a:solidFill>
                  <a:srgbClr val="000000"/>
                </a:solidFill>
                <a:effectLst/>
                <a:uLnTx/>
                <a:uFillTx/>
                <a:latin typeface="Arial" panose="020B0604020202020204"/>
                <a:ea typeface="+mn-ea"/>
                <a:cs typeface="+mn-cs"/>
              </a:rPr>
              <a:t>ust</a:t>
            </a:r>
            <a:r>
              <a:rPr kumimoji="0" lang="en-US" sz="2100" b="0" i="0" strike="noStrike" kern="1200" cap="none" spc="0" normalizeH="0" baseline="0" noProof="0" dirty="0">
                <a:ln>
                  <a:noFill/>
                </a:ln>
                <a:solidFill>
                  <a:srgbClr val="000000"/>
                </a:solidFill>
                <a:effectLst/>
                <a:uLnTx/>
                <a:uFillTx/>
                <a:latin typeface="Arial" panose="020B0604020202020204"/>
                <a:ea typeface="+mn-ea"/>
                <a:cs typeface="+mn-cs"/>
              </a:rPr>
              <a:t> provide enough information to receive the information sought, such as an email address, if necessary</a:t>
            </a:r>
          </a:p>
        </p:txBody>
      </p:sp>
    </p:spTree>
    <p:extLst>
      <p:ext uri="{BB962C8B-B14F-4D97-AF65-F5344CB8AC3E}">
        <p14:creationId xmlns:p14="http://schemas.microsoft.com/office/powerpoint/2010/main" val="1716130988"/>
      </p:ext>
    </p:extLst>
  </p:cSld>
  <p:clrMapOvr>
    <a:masterClrMapping/>
  </p:clrMapOvr>
  <p:transition>
    <p:fade thruBlk="1"/>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1D364E7-37E3-49CD-A461-A4BB22477B56}"/>
              </a:ext>
            </a:extLst>
          </p:cNvPr>
          <p:cNvSpPr>
            <a:spLocks noGrp="1"/>
          </p:cNvSpPr>
          <p:nvPr>
            <p:ph type="title"/>
          </p:nvPr>
        </p:nvSpPr>
        <p:spPr>
          <a:xfrm>
            <a:off x="1085409" y="2938984"/>
            <a:ext cx="10111980" cy="1397124"/>
          </a:xfrm>
        </p:spPr>
        <p:txBody>
          <a:bodyPr>
            <a:noAutofit/>
          </a:bodyPr>
          <a:lstStyle/>
          <a:p>
            <a:r>
              <a:rPr lang="en-US" dirty="0"/>
              <a:t>How does a government body comply with legal requirements for producing public records?</a:t>
            </a:r>
            <a:r>
              <a:rPr lang="en-US" dirty="0">
                <a:solidFill>
                  <a:srgbClr val="000000"/>
                </a:solidFill>
              </a:rPr>
              <a:t> </a:t>
            </a:r>
            <a:endParaRPr lang="en-US" dirty="0"/>
          </a:p>
        </p:txBody>
      </p:sp>
    </p:spTree>
    <p:extLst>
      <p:ext uri="{BB962C8B-B14F-4D97-AF65-F5344CB8AC3E}">
        <p14:creationId xmlns:p14="http://schemas.microsoft.com/office/powerpoint/2010/main" val="2132352120"/>
      </p:ext>
    </p:extLst>
  </p:cSld>
  <p:clrMapOvr>
    <a:masterClrMapping/>
  </p:clrMapOvr>
  <p:transition>
    <p:fade thruBlk="1"/>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1" y="294198"/>
            <a:ext cx="10270765" cy="1397124"/>
          </a:xfrm>
        </p:spPr>
        <p:txBody>
          <a:bodyPr>
            <a:normAutofit/>
          </a:bodyPr>
          <a:lstStyle/>
          <a:p>
            <a:r>
              <a:rPr lang="en-US" dirty="0">
                <a:solidFill>
                  <a:srgbClr val="418AB3"/>
                </a:solidFill>
              </a:rPr>
              <a:t>Designate a lawful custodian</a:t>
            </a:r>
          </a:p>
        </p:txBody>
      </p:sp>
      <p:sp>
        <p:nvSpPr>
          <p:cNvPr id="4" name="Rectangle 3">
            <a:extLst>
              <a:ext uri="{FF2B5EF4-FFF2-40B4-BE49-F238E27FC236}">
                <a16:creationId xmlns:a16="http://schemas.microsoft.com/office/drawing/2014/main" id="{1F4CBD3B-99F6-42BA-9EE5-38409AA875D5}"/>
              </a:ext>
            </a:extLst>
          </p:cNvPr>
          <p:cNvSpPr/>
          <p:nvPr/>
        </p:nvSpPr>
        <p:spPr>
          <a:xfrm>
            <a:off x="1261871" y="1849648"/>
            <a:ext cx="9406129" cy="5078313"/>
          </a:xfrm>
          <a:prstGeom prst="rect">
            <a:avLst/>
          </a:prstGeom>
        </p:spPr>
        <p:txBody>
          <a:bodyPr wrap="square">
            <a:spAutoFit/>
          </a:bodyPr>
          <a:lstStyle/>
          <a:p>
            <a:pPr lvl="0">
              <a:spcBef>
                <a:spcPts val="600"/>
              </a:spcBef>
              <a:defRPr/>
            </a:pPr>
            <a:r>
              <a:rPr lang="en-US" sz="2100" b="1" dirty="0">
                <a:solidFill>
                  <a:srgbClr val="000000"/>
                </a:solidFill>
              </a:rPr>
              <a:t>Every government body must designate a lawful custodian and publicly announce who holds that responsibility. </a:t>
            </a:r>
            <a:r>
              <a:rPr lang="en-US" sz="2100" dirty="0">
                <a:solidFill>
                  <a:srgbClr val="000000"/>
                </a:solidFill>
              </a:rPr>
              <a:t>Iowa Code § 22.1(2): </a:t>
            </a:r>
            <a:endParaRPr lang="en-US" sz="2100" b="1" dirty="0">
              <a:solidFill>
                <a:srgbClr val="000000"/>
              </a:solidFill>
            </a:endParaRPr>
          </a:p>
          <a:p>
            <a:pPr lvl="0">
              <a:spcBef>
                <a:spcPts val="600"/>
              </a:spcBef>
              <a:defRPr/>
            </a:pPr>
            <a:endParaRPr lang="en-US" sz="2100" dirty="0">
              <a:solidFill>
                <a:srgbClr val="000000"/>
              </a:solidFill>
            </a:endParaRPr>
          </a:p>
          <a:p>
            <a:pPr marL="342900" lvl="0" indent="-342900">
              <a:spcBef>
                <a:spcPts val="600"/>
              </a:spcBef>
              <a:buFont typeface="Arial" panose="020B0604020202020204" pitchFamily="34" charset="0"/>
              <a:buChar char="•"/>
              <a:defRPr/>
            </a:pPr>
            <a:r>
              <a:rPr lang="en-US" sz="2100" dirty="0">
                <a:solidFill>
                  <a:srgbClr val="000000"/>
                </a:solidFill>
              </a:rPr>
              <a:t>“Lawful custodian” means the government body currently in physical possession of the public record. </a:t>
            </a:r>
          </a:p>
          <a:p>
            <a:pPr lvl="0">
              <a:spcBef>
                <a:spcPts val="600"/>
              </a:spcBef>
              <a:defRPr/>
            </a:pPr>
            <a:endParaRPr lang="en-US" sz="2100" dirty="0">
              <a:solidFill>
                <a:srgbClr val="000000"/>
              </a:solidFill>
            </a:endParaRPr>
          </a:p>
          <a:p>
            <a:pPr marL="342900" lvl="0" indent="-342900">
              <a:spcBef>
                <a:spcPts val="600"/>
              </a:spcBef>
              <a:buFont typeface="Arial" panose="020B0604020202020204" pitchFamily="34" charset="0"/>
              <a:buChar char="•"/>
              <a:defRPr/>
            </a:pPr>
            <a:r>
              <a:rPr lang="en-US" sz="2100" dirty="0">
                <a:solidFill>
                  <a:srgbClr val="000000"/>
                </a:solidFill>
              </a:rPr>
              <a:t>Each government body shall delegate to particular officials or employees of that government body the responsibility for implementing the requirements of this chapter and shall publicly announce the particular officials or employees to whom responsibility for implementing the requirements of this chapter has been delegated. </a:t>
            </a:r>
          </a:p>
          <a:p>
            <a:pPr marL="342900" lvl="0" indent="-342900">
              <a:spcBef>
                <a:spcPts val="600"/>
              </a:spcBef>
              <a:buFont typeface="Arial" panose="020B0604020202020204" pitchFamily="34" charset="0"/>
              <a:buChar char="•"/>
              <a:defRPr/>
            </a:pPr>
            <a:endParaRPr lang="en-US" sz="2100" dirty="0">
              <a:solidFill>
                <a:srgbClr val="000000"/>
              </a:solidFill>
            </a:endParaRPr>
          </a:p>
          <a:p>
            <a:pPr marL="342900" lvl="0" indent="-342900">
              <a:spcBef>
                <a:spcPts val="600"/>
              </a:spcBef>
              <a:buFont typeface="Arial" panose="020B0604020202020204" pitchFamily="34" charset="0"/>
              <a:buChar char="•"/>
              <a:defRPr/>
            </a:pPr>
            <a:r>
              <a:rPr lang="en-US" sz="2100" dirty="0">
                <a:solidFill>
                  <a:srgbClr val="000000"/>
                </a:solidFill>
              </a:rPr>
              <a:t>If one government body stores records as an agent for another, the lawful custodian is still the owner, not the agency/body providing storage</a:t>
            </a:r>
          </a:p>
        </p:txBody>
      </p:sp>
    </p:spTree>
    <p:extLst>
      <p:ext uri="{BB962C8B-B14F-4D97-AF65-F5344CB8AC3E}">
        <p14:creationId xmlns:p14="http://schemas.microsoft.com/office/powerpoint/2010/main" val="2040214147"/>
      </p:ext>
    </p:extLst>
  </p:cSld>
  <p:clrMapOvr>
    <a:masterClrMapping/>
  </p:clrMapOvr>
  <p:transition>
    <p:fade thruBlk="1"/>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1" y="294198"/>
            <a:ext cx="10270765" cy="1397124"/>
          </a:xfrm>
        </p:spPr>
        <p:txBody>
          <a:bodyPr>
            <a:normAutofit/>
          </a:bodyPr>
          <a:lstStyle/>
          <a:p>
            <a:r>
              <a:rPr lang="en-US" dirty="0">
                <a:solidFill>
                  <a:srgbClr val="418AB3"/>
                </a:solidFill>
              </a:rPr>
              <a:t>Respond to the request for records</a:t>
            </a:r>
          </a:p>
        </p:txBody>
      </p:sp>
      <p:sp>
        <p:nvSpPr>
          <p:cNvPr id="3" name="TextBox 2"/>
          <p:cNvSpPr txBox="1"/>
          <p:nvPr/>
        </p:nvSpPr>
        <p:spPr>
          <a:xfrm>
            <a:off x="1261872" y="1941995"/>
            <a:ext cx="9101328" cy="4616648"/>
          </a:xfrm>
          <a:prstGeom prst="rect">
            <a:avLst/>
          </a:prstGeom>
          <a:noFill/>
        </p:spPr>
        <p:txBody>
          <a:bodyPr wrap="square" rtlCol="0">
            <a:spAutoFit/>
          </a:bodyPr>
          <a:lstStyle/>
          <a:p>
            <a:pPr lvl="0">
              <a:defRPr/>
            </a:pPr>
            <a:r>
              <a:rPr lang="en-US" sz="2100" dirty="0">
                <a:solidFill>
                  <a:srgbClr val="000000"/>
                </a:solidFill>
              </a:rPr>
              <a:t>While Chapter 22 is silent as to the exact time required to respond to a records request, </a:t>
            </a:r>
            <a:r>
              <a:rPr lang="en-US" sz="2100" b="1" dirty="0">
                <a:solidFill>
                  <a:srgbClr val="000000"/>
                </a:solidFill>
              </a:rPr>
              <a:t>there are requirements to respond</a:t>
            </a:r>
            <a:r>
              <a:rPr lang="en-US" sz="2100" dirty="0">
                <a:solidFill>
                  <a:srgbClr val="000000"/>
                </a:solidFill>
              </a:rPr>
              <a:t>.</a:t>
            </a:r>
          </a:p>
          <a:p>
            <a:pPr lvl="0">
              <a:defRPr/>
            </a:pPr>
            <a:endParaRPr lang="en-US" sz="2100" dirty="0">
              <a:solidFill>
                <a:srgbClr val="000000"/>
              </a:solidFill>
            </a:endParaRPr>
          </a:p>
          <a:p>
            <a:pPr marL="342900" lvl="0" indent="-342900">
              <a:buFont typeface="Arial" panose="020B0604020202020204" pitchFamily="34" charset="0"/>
              <a:buChar char="•"/>
              <a:defRPr/>
            </a:pPr>
            <a:r>
              <a:rPr lang="en-US" sz="2100" b="1" dirty="0">
                <a:solidFill>
                  <a:srgbClr val="000000"/>
                </a:solidFill>
              </a:rPr>
              <a:t>Iowa Code § 22.8(4)(d) does not require an absolute twenty-day deadline on a government body to find and produce requested public records, no matter how voluminous the request. </a:t>
            </a:r>
            <a:r>
              <a:rPr lang="en-US" sz="2100" dirty="0">
                <a:solidFill>
                  <a:srgbClr val="000000"/>
                </a:solidFill>
              </a:rPr>
              <a:t>See </a:t>
            </a:r>
            <a:r>
              <a:rPr lang="en-US" sz="2100" i="1" dirty="0">
                <a:solidFill>
                  <a:srgbClr val="000000"/>
                </a:solidFill>
              </a:rPr>
              <a:t>Horsfield Materials, Inc. v. City of Dyersville</a:t>
            </a:r>
            <a:r>
              <a:rPr lang="en-US" sz="2100" dirty="0">
                <a:solidFill>
                  <a:srgbClr val="000000"/>
                </a:solidFill>
              </a:rPr>
              <a:t>, 834 N.W.2d 444 (Iowa 2013).</a:t>
            </a:r>
          </a:p>
          <a:p>
            <a:pPr marL="800100" lvl="1" indent="-342900">
              <a:buFont typeface="Arial" panose="020B0604020202020204" pitchFamily="34" charset="0"/>
              <a:buChar char="•"/>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A good faith delay is allowed to determine whether the record in question is a public record or confidential</a:t>
            </a:r>
            <a:endParaRPr lang="en-US" sz="2100" dirty="0">
              <a:solidFill>
                <a:srgbClr val="000000"/>
              </a:solidFill>
              <a:latin typeface="Arial" panose="020B0604020202020204"/>
            </a:endParaRPr>
          </a:p>
          <a:p>
            <a:pPr marL="800100" lvl="1" indent="-342900">
              <a:buFont typeface="Arial" panose="020B0604020202020204" pitchFamily="34" charset="0"/>
              <a:buChar char="•"/>
              <a:defRPr/>
            </a:pPr>
            <a:r>
              <a:rPr lang="en-US" sz="2100" dirty="0">
                <a:solidFill>
                  <a:srgbClr val="000000"/>
                </a:solidFill>
                <a:latin typeface="Arial" panose="020B0604020202020204"/>
              </a:rPr>
              <a:t>Nature and scope of a request are relevant to what is “reasonable”</a:t>
            </a:r>
          </a:p>
          <a:p>
            <a:pPr marL="342900" indent="-342900">
              <a:buFont typeface="Arial" panose="020B0604020202020204" pitchFamily="34" charset="0"/>
              <a:buChar char="•"/>
              <a:defRPr/>
            </a:pPr>
            <a:r>
              <a:rPr lang="en-US" sz="2100" dirty="0">
                <a:solidFill>
                  <a:srgbClr val="000000"/>
                </a:solidFill>
              </a:rPr>
              <a:t>If a request is routine, it should generally be provided as soon as possible, though there is still no specific timeline</a:t>
            </a:r>
          </a:p>
          <a:p>
            <a:pPr marL="342900" indent="-342900">
              <a:buFont typeface="Arial" panose="020B0604020202020204" pitchFamily="34" charset="0"/>
              <a:buChar char="•"/>
              <a:defRPr/>
            </a:pPr>
            <a:endParaRPr lang="en-US" sz="2100" dirty="0">
              <a:solidFill>
                <a:srgbClr val="000000"/>
              </a:solidFill>
              <a:latin typeface="Arial" panose="020B0604020202020204"/>
            </a:endParaRPr>
          </a:p>
        </p:txBody>
      </p:sp>
    </p:spTree>
    <p:extLst>
      <p:ext uri="{BB962C8B-B14F-4D97-AF65-F5344CB8AC3E}">
        <p14:creationId xmlns:p14="http://schemas.microsoft.com/office/powerpoint/2010/main" val="3499842424"/>
      </p:ext>
    </p:extLst>
  </p:cSld>
  <p:clrMapOvr>
    <a:masterClrMapping/>
  </p:clrMapOvr>
  <p:transition>
    <p:fade thruBlk="1"/>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1" y="294198"/>
            <a:ext cx="10270765" cy="1397124"/>
          </a:xfrm>
        </p:spPr>
        <p:txBody>
          <a:bodyPr>
            <a:normAutofit/>
          </a:bodyPr>
          <a:lstStyle/>
          <a:p>
            <a:r>
              <a:rPr lang="en-US" dirty="0">
                <a:solidFill>
                  <a:srgbClr val="418AB3"/>
                </a:solidFill>
              </a:rPr>
              <a:t>Respond to the request for records</a:t>
            </a:r>
          </a:p>
        </p:txBody>
      </p:sp>
      <p:sp>
        <p:nvSpPr>
          <p:cNvPr id="3" name="TextBox 2"/>
          <p:cNvSpPr txBox="1"/>
          <p:nvPr/>
        </p:nvSpPr>
        <p:spPr>
          <a:xfrm>
            <a:off x="1261872" y="1990121"/>
            <a:ext cx="9101328" cy="3970318"/>
          </a:xfrm>
          <a:prstGeom prst="rect">
            <a:avLst/>
          </a:prstGeom>
          <a:noFill/>
        </p:spPr>
        <p:txBody>
          <a:bodyPr wrap="square" rtlCol="0">
            <a:spAutoFit/>
          </a:bodyPr>
          <a:lstStyle/>
          <a:p>
            <a:pPr>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Lawful custodians should communicate with requesters to ensure the correct records are released in as timely a manner as possible and any issues are discussed.</a:t>
            </a:r>
          </a:p>
          <a:p>
            <a:pPr>
              <a:defRPr/>
            </a:pPr>
            <a:endParaRPr lang="en-US" sz="2100" dirty="0">
              <a:solidFill>
                <a:srgbClr val="000000"/>
              </a:solidFill>
              <a:latin typeface="Arial" panose="020B0604020202020204"/>
            </a:endParaRPr>
          </a:p>
          <a:p>
            <a:pPr marL="342900" indent="-342900">
              <a:buFont typeface="Arial" panose="020B0604020202020204" pitchFamily="34" charset="0"/>
              <a:buChar char="•"/>
              <a:defRPr/>
            </a:pPr>
            <a:r>
              <a:rPr lang="en-US" sz="2100" b="1" dirty="0">
                <a:solidFill>
                  <a:srgbClr val="000000"/>
                </a:solidFill>
                <a:latin typeface="Arial" panose="020B0604020202020204"/>
              </a:rPr>
              <a:t>NOTE:</a:t>
            </a:r>
            <a:r>
              <a:rPr lang="en-US" sz="2100" dirty="0">
                <a:solidFill>
                  <a:srgbClr val="000000"/>
                </a:solidFill>
                <a:latin typeface="Arial" panose="020B0604020202020204"/>
              </a:rPr>
              <a:t> Iowa </a:t>
            </a: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Supreme Court decisions have raised questions regarding “unreasonable delay” and the factors that justify a delay. </a:t>
            </a:r>
            <a:r>
              <a:rPr kumimoji="0" lang="en-US" sz="2100" b="0" i="1" u="none" strike="noStrike" kern="1200" cap="none" spc="0" normalizeH="0" baseline="0" noProof="0" dirty="0">
                <a:ln>
                  <a:noFill/>
                </a:ln>
                <a:solidFill>
                  <a:srgbClr val="000000"/>
                </a:solidFill>
                <a:effectLst/>
                <a:uLnTx/>
                <a:uFillTx/>
                <a:ea typeface="+mn-ea"/>
                <a:cs typeface="+mn-cs"/>
              </a:rPr>
              <a:t>See </a:t>
            </a:r>
            <a:r>
              <a:rPr lang="en-US" sz="2100" i="1" dirty="0">
                <a:solidFill>
                  <a:srgbClr val="000000"/>
                </a:solidFill>
              </a:rPr>
              <a:t>Belin v. Reynolds</a:t>
            </a:r>
            <a:r>
              <a:rPr lang="en-US" sz="2100" dirty="0">
                <a:solidFill>
                  <a:srgbClr val="000000"/>
                </a:solidFill>
              </a:rPr>
              <a:t>, 989 N.W.2d 166 (Iowa 2023) and </a:t>
            </a:r>
            <a:r>
              <a:rPr lang="en-US" sz="2100" i="1" dirty="0">
                <a:solidFill>
                  <a:srgbClr val="000000"/>
                </a:solidFill>
              </a:rPr>
              <a:t>Kirkwood Inst. v. Sand</a:t>
            </a:r>
            <a:r>
              <a:rPr lang="en-US" sz="2100" dirty="0">
                <a:solidFill>
                  <a:srgbClr val="000000"/>
                </a:solidFill>
              </a:rPr>
              <a:t>, 6 N.W.3d 1 (Iowa 2024).</a:t>
            </a:r>
          </a:p>
          <a:p>
            <a:pPr marL="342900" indent="-342900">
              <a:buFont typeface="Arial" panose="020B0604020202020204" pitchFamily="34" charset="0"/>
              <a:buChar char="•"/>
              <a:defRPr/>
            </a:pPr>
            <a:endParaRPr kumimoji="0" lang="en-US" sz="2100" b="0" i="1" u="none" strike="noStrike" kern="1200" cap="none" spc="0" normalizeH="0" baseline="0" noProof="0" dirty="0">
              <a:ln>
                <a:noFill/>
              </a:ln>
              <a:solidFill>
                <a:srgbClr val="000000"/>
              </a:solidFill>
              <a:effectLst/>
              <a:uLnTx/>
              <a:uFillTx/>
            </a:endParaRPr>
          </a:p>
          <a:p>
            <a:pPr marL="342900" indent="-342900">
              <a:buFont typeface="Arial" panose="020B0604020202020204" pitchFamily="34" charset="0"/>
              <a:buChar char="•"/>
              <a:defRPr/>
            </a:pPr>
            <a:r>
              <a:rPr lang="en-US" sz="2100" i="1" dirty="0">
                <a:solidFill>
                  <a:srgbClr val="000000"/>
                </a:solidFill>
                <a:latin typeface="Arial" panose="020B0604020202020204"/>
              </a:rPr>
              <a:t>See </a:t>
            </a:r>
            <a:r>
              <a:rPr lang="en-US" sz="2100" dirty="0">
                <a:solidFill>
                  <a:srgbClr val="000000"/>
                </a:solidFill>
                <a:latin typeface="Arial" panose="020B0604020202020204"/>
              </a:rPr>
              <a:t>Iowa Public Information Board Advisory Opinion 24AO:0010 – “Reasonable Delay” Inquiry for an outline of factors that may be considered in a reasonable delay inquiry.</a:t>
            </a:r>
            <a:endParaRPr kumimoji="0" lang="en-US" sz="2100" b="0" u="none" strike="noStrike" kern="1200" cap="none" spc="0" normalizeH="0" baseline="0" noProof="0" dirty="0">
              <a:ln>
                <a:noFill/>
              </a:ln>
              <a:solidFill>
                <a:srgbClr val="000000"/>
              </a:solidFill>
              <a:effectLst/>
              <a:uLnTx/>
              <a:uFillTx/>
              <a:latin typeface="Arial" panose="020B0604020202020204"/>
              <a:ea typeface="+mn-ea"/>
              <a:cs typeface="+mn-cs"/>
            </a:endParaRPr>
          </a:p>
        </p:txBody>
      </p:sp>
    </p:spTree>
    <p:extLst>
      <p:ext uri="{BB962C8B-B14F-4D97-AF65-F5344CB8AC3E}">
        <p14:creationId xmlns:p14="http://schemas.microsoft.com/office/powerpoint/2010/main" val="1338610716"/>
      </p:ext>
    </p:extLst>
  </p:cSld>
  <p:clrMapOvr>
    <a:masterClrMapping/>
  </p:clrMapOvr>
  <p:transition>
    <p:fade thruBlk="1"/>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5194BA"/>
                </a:solidFill>
              </a:rPr>
              <a:t>Supervision and Fees for production</a:t>
            </a:r>
          </a:p>
        </p:txBody>
      </p:sp>
      <p:sp>
        <p:nvSpPr>
          <p:cNvPr id="3" name="TextBox 2"/>
          <p:cNvSpPr txBox="1"/>
          <p:nvPr/>
        </p:nvSpPr>
        <p:spPr>
          <a:xfrm>
            <a:off x="1261871" y="1845743"/>
            <a:ext cx="9309875" cy="4678204"/>
          </a:xfrm>
          <a:prstGeom prst="rect">
            <a:avLst/>
          </a:prstGeom>
          <a:noFill/>
        </p:spPr>
        <p:txBody>
          <a:bodyPr wrap="square" rtlCol="0">
            <a:spAutoFit/>
          </a:bodyPr>
          <a:lstStyle/>
          <a:p>
            <a:pPr marR="0" lvl="0" algn="l" defTabSz="457200" rtl="0" eaLnBrk="1" fontAlgn="auto" latinLnBrk="0" hangingPunct="1">
              <a:lnSpc>
                <a:spcPct val="100000"/>
              </a:lnSpc>
              <a:spcBef>
                <a:spcPts val="0"/>
              </a:spcBef>
              <a:spcAft>
                <a:spcPts val="0"/>
              </a:spcAft>
              <a:buClrTx/>
              <a:buSzTx/>
              <a:tabLst/>
              <a:defRPr/>
            </a:pPr>
            <a:r>
              <a:rPr kumimoji="0" lang="en-US" sz="2100" b="1" i="0" u="none" strike="noStrike" kern="1200" cap="none" spc="0" normalizeH="0" baseline="0" noProof="0" dirty="0">
                <a:ln>
                  <a:noFill/>
                </a:ln>
                <a:solidFill>
                  <a:srgbClr val="000000"/>
                </a:solidFill>
                <a:effectLst/>
                <a:uLnTx/>
                <a:uFillTx/>
                <a:ea typeface="+mn-ea"/>
                <a:cs typeface="+mn-cs"/>
              </a:rPr>
              <a:t>The custodian may charge a reasonable fee for the services of the custodian </a:t>
            </a:r>
            <a:r>
              <a:rPr lang="en-US" sz="2100" b="1" dirty="0">
                <a:solidFill>
                  <a:srgbClr val="000000"/>
                </a:solidFill>
              </a:rPr>
              <a:t>to retrieve and copy public records.</a:t>
            </a:r>
          </a:p>
          <a:p>
            <a:pPr marR="0" lvl="0" algn="l" defTabSz="457200" rtl="0" eaLnBrk="1" fontAlgn="auto" latinLnBrk="0" hangingPunct="1">
              <a:lnSpc>
                <a:spcPct val="100000"/>
              </a:lnSpc>
              <a:spcBef>
                <a:spcPts val="0"/>
              </a:spcBef>
              <a:spcAft>
                <a:spcPts val="0"/>
              </a:spcAft>
              <a:buClrTx/>
              <a:buSzTx/>
              <a:tabLst/>
              <a:defRPr/>
            </a:pPr>
            <a:endParaRPr kumimoji="0" lang="en-US" sz="2100" b="0" i="0" u="none" strike="noStrike" kern="1200" cap="none" spc="0" normalizeH="0" baseline="0" noProof="0" dirty="0">
              <a:ln>
                <a:noFill/>
              </a:ln>
              <a:solidFill>
                <a:srgbClr val="000000"/>
              </a:solidFill>
              <a:effectLst/>
              <a:uLnTx/>
              <a:uFillTx/>
              <a:ea typeface="+mn-ea"/>
              <a:cs typeface="+mn-cs"/>
            </a:endParaRPr>
          </a:p>
          <a:p>
            <a:pPr marL="342900" lvl="0" indent="-342900">
              <a:buFont typeface="Arial" panose="020B0604020202020204" pitchFamily="34" charset="0"/>
              <a:buChar char="•"/>
              <a:defRPr/>
            </a:pPr>
            <a:r>
              <a:rPr kumimoji="0" lang="en-US" sz="2100" b="0" i="0" u="none" strike="noStrike" kern="1200" cap="none" spc="0" normalizeH="0" baseline="0" noProof="0" dirty="0">
                <a:ln>
                  <a:noFill/>
                </a:ln>
                <a:solidFill>
                  <a:srgbClr val="000000"/>
                </a:solidFill>
                <a:effectLst/>
                <a:uLnTx/>
                <a:uFillTx/>
                <a:ea typeface="+mn-ea"/>
                <a:cs typeface="+mn-cs"/>
              </a:rPr>
              <a:t>Fees should be based on the </a:t>
            </a:r>
            <a:r>
              <a:rPr kumimoji="0" lang="en-US" sz="2100" b="1" i="0" u="none" strike="noStrike" kern="1200" cap="none" spc="0" normalizeH="0" baseline="0" noProof="0" dirty="0">
                <a:ln>
                  <a:noFill/>
                </a:ln>
                <a:solidFill>
                  <a:srgbClr val="000000"/>
                </a:solidFill>
                <a:effectLst/>
                <a:uLnTx/>
                <a:uFillTx/>
                <a:ea typeface="+mn-ea"/>
                <a:cs typeface="+mn-cs"/>
              </a:rPr>
              <a:t>actual </a:t>
            </a:r>
            <a:r>
              <a:rPr lang="en-US" sz="2100" b="1" dirty="0">
                <a:solidFill>
                  <a:srgbClr val="000000"/>
                </a:solidFill>
              </a:rPr>
              <a:t>costs </a:t>
            </a:r>
            <a:r>
              <a:rPr lang="en-US" sz="2100" dirty="0">
                <a:solidFill>
                  <a:srgbClr val="000000"/>
                </a:solidFill>
              </a:rPr>
              <a:t>directly attributable to examination or copies of records. </a:t>
            </a:r>
          </a:p>
          <a:p>
            <a:pPr marL="342900" lvl="0" indent="-342900">
              <a:buFont typeface="Arial" panose="020B0604020202020204" pitchFamily="34" charset="0"/>
              <a:buChar char="•"/>
              <a:defRPr/>
            </a:pPr>
            <a:endParaRPr kumimoji="0" lang="en-US" sz="2100" b="0" i="0" u="none" strike="noStrike" kern="1200" cap="none" spc="0" normalizeH="0" baseline="0" noProof="0" dirty="0">
              <a:ln>
                <a:noFill/>
              </a:ln>
              <a:solidFill>
                <a:srgbClr val="000000"/>
              </a:solidFill>
              <a:effectLst/>
              <a:uLnTx/>
              <a:uFillTx/>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ea typeface="+mn-ea"/>
                <a:cs typeface="+mn-cs"/>
              </a:rPr>
              <a:t>Fulfillment may be made contingent upon pre-payment of a fee.</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100" b="0" i="0" u="none" strike="noStrike" kern="1200" cap="none" spc="0" normalizeH="0" baseline="0" noProof="0" dirty="0">
              <a:ln>
                <a:noFill/>
              </a:ln>
              <a:solidFill>
                <a:srgbClr val="000000"/>
              </a:solidFill>
              <a:effectLst/>
              <a:uLnTx/>
              <a:uFillTx/>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ea typeface="+mn-ea"/>
                <a:cs typeface="+mn-cs"/>
              </a:rPr>
              <a:t>Estimated expenses must be communicated to the requestor.</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100" b="0" i="0" u="none" strike="noStrike" kern="1200" cap="none" spc="0" normalizeH="0" baseline="0" noProof="0" dirty="0">
              <a:ln>
                <a:noFill/>
              </a:ln>
              <a:solidFill>
                <a:srgbClr val="000000"/>
              </a:solidFill>
              <a:effectLst/>
              <a:uLnTx/>
              <a:uFillTx/>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ea typeface="+mn-ea"/>
                <a:cs typeface="+mn-cs"/>
              </a:rPr>
              <a:t>Fees cannot exceed the </a:t>
            </a:r>
            <a:r>
              <a:rPr kumimoji="0" lang="en-US" sz="2100" b="1" i="0" strike="noStrike" kern="1200" cap="none" spc="0" normalizeH="0" baseline="0" noProof="0" dirty="0">
                <a:ln>
                  <a:noFill/>
                </a:ln>
                <a:solidFill>
                  <a:srgbClr val="000000"/>
                </a:solidFill>
                <a:effectLst/>
                <a:uLnTx/>
                <a:uFillTx/>
                <a:ea typeface="+mn-ea"/>
                <a:cs typeface="+mn-cs"/>
              </a:rPr>
              <a:t>actual cost </a:t>
            </a:r>
            <a:r>
              <a:rPr kumimoji="0" lang="en-US" sz="2100" b="0" i="0" u="none" strike="noStrike" kern="1200" cap="none" spc="0" normalizeH="0" baseline="0" noProof="0" dirty="0">
                <a:ln>
                  <a:noFill/>
                </a:ln>
                <a:solidFill>
                  <a:srgbClr val="000000"/>
                </a:solidFill>
                <a:effectLst/>
                <a:uLnTx/>
                <a:uFillTx/>
                <a:ea typeface="+mn-ea"/>
                <a:cs typeface="+mn-cs"/>
              </a:rPr>
              <a:t>of providing the service and cannot include the costs of ordinary administrative office expenses, such as insurance, depreciation, etc.</a:t>
            </a:r>
          </a:p>
          <a:p>
            <a:pPr marL="342900" marR="0" lvl="0" indent="-342900" algn="l" defTabSz="457200" rtl="0" eaLnBrk="1" fontAlgn="auto" latinLnBrk="0" hangingPunct="1">
              <a:lnSpc>
                <a:spcPct val="100000"/>
              </a:lnSpc>
              <a:spcBef>
                <a:spcPts val="600"/>
              </a:spcBef>
              <a:spcAft>
                <a:spcPts val="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srgbClr val="5E5E5E">
                  <a:lumMod val="50000"/>
                </a:srgbClr>
              </a:solidFill>
              <a:effectLst/>
              <a:uLnTx/>
              <a:uFillTx/>
              <a:ea typeface="+mn-ea"/>
              <a:cs typeface="+mn-cs"/>
            </a:endParaRPr>
          </a:p>
        </p:txBody>
      </p:sp>
    </p:spTree>
    <p:extLst>
      <p:ext uri="{BB962C8B-B14F-4D97-AF65-F5344CB8AC3E}">
        <p14:creationId xmlns:p14="http://schemas.microsoft.com/office/powerpoint/2010/main" val="1758753168"/>
      </p:ext>
    </p:extLst>
  </p:cSld>
  <p:clrMapOvr>
    <a:masterClrMapping/>
  </p:clrMapOvr>
  <p:transition>
    <p:fade thruBlk="1"/>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5194BA"/>
                </a:solidFill>
              </a:rPr>
              <a:t>Supervision and Fees for production</a:t>
            </a:r>
          </a:p>
        </p:txBody>
      </p:sp>
      <p:sp>
        <p:nvSpPr>
          <p:cNvPr id="3" name="TextBox 2"/>
          <p:cNvSpPr txBox="1"/>
          <p:nvPr/>
        </p:nvSpPr>
        <p:spPr>
          <a:xfrm>
            <a:off x="1261871" y="2150541"/>
            <a:ext cx="9309875" cy="3077766"/>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100" dirty="0">
                <a:solidFill>
                  <a:srgbClr val="000000"/>
                </a:solidFill>
              </a:rPr>
              <a:t>For routine requests taking less than thirty minutes, Chapter 22</a:t>
            </a:r>
            <a:r>
              <a:rPr kumimoji="0" lang="en-US" sz="2100" b="0" i="0" u="none" strike="noStrike" kern="1200" cap="none" spc="0" normalizeH="0" baseline="0" noProof="0" dirty="0">
                <a:ln>
                  <a:noFill/>
                </a:ln>
                <a:solidFill>
                  <a:srgbClr val="000000"/>
                </a:solidFill>
                <a:effectLst/>
                <a:uLnTx/>
                <a:uFillTx/>
                <a:ea typeface="+mn-ea"/>
                <a:cs typeface="+mn-cs"/>
              </a:rPr>
              <a:t> states the lawful custodian shall make “every reasonable effort” to provide the record at no cost other than actual copying costs.</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100" b="0" i="0" u="none" strike="noStrike" kern="1200" cap="none" spc="0" normalizeH="0" baseline="0" noProof="0" dirty="0">
              <a:ln>
                <a:noFill/>
              </a:ln>
              <a:solidFill>
                <a:srgbClr val="000000"/>
              </a:solidFill>
              <a:effectLst/>
              <a:uLnTx/>
              <a:uFillTx/>
              <a:ea typeface="+mn-ea"/>
              <a:cs typeface="+mn-cs"/>
            </a:endParaRPr>
          </a:p>
          <a:p>
            <a:pPr marL="342900" indent="-342900">
              <a:spcBef>
                <a:spcPts val="600"/>
              </a:spcBef>
              <a:buFont typeface="Arial" panose="020B0604020202020204" pitchFamily="34" charset="0"/>
              <a:buChar char="•"/>
              <a:defRPr/>
            </a:pPr>
            <a:r>
              <a:rPr lang="en-US" sz="2100" dirty="0">
                <a:solidFill>
                  <a:srgbClr val="000000"/>
                </a:solidFill>
              </a:rPr>
              <a:t>Government bodies can control the terms and conditions of the examination of non-confidential records stored within geographic computer databases. Bodies must establish reasonable rates (actual costs to the government body) for the examination of these records. </a:t>
            </a:r>
            <a:r>
              <a:rPr lang="en-US" sz="2100" i="1" dirty="0">
                <a:solidFill>
                  <a:srgbClr val="000000"/>
                </a:solidFill>
              </a:rPr>
              <a:t>See</a:t>
            </a:r>
            <a:r>
              <a:rPr lang="en-US" sz="2100" dirty="0">
                <a:solidFill>
                  <a:srgbClr val="000000"/>
                </a:solidFill>
              </a:rPr>
              <a:t> Iowa Code § 22.2(3)(a). </a:t>
            </a:r>
            <a:endParaRPr kumimoji="0" lang="en-US" sz="2000" b="0" i="0" u="none" strike="noStrike" kern="1200" cap="none" spc="0" normalizeH="0" baseline="0" noProof="0" dirty="0">
              <a:ln>
                <a:noFill/>
              </a:ln>
              <a:solidFill>
                <a:srgbClr val="5E5E5E">
                  <a:lumMod val="50000"/>
                </a:srgbClr>
              </a:solidFill>
              <a:effectLst/>
              <a:uLnTx/>
              <a:uFillTx/>
              <a:ea typeface="+mn-ea"/>
              <a:cs typeface="+mn-cs"/>
            </a:endParaRPr>
          </a:p>
        </p:txBody>
      </p:sp>
    </p:spTree>
    <p:extLst>
      <p:ext uri="{BB962C8B-B14F-4D97-AF65-F5344CB8AC3E}">
        <p14:creationId xmlns:p14="http://schemas.microsoft.com/office/powerpoint/2010/main" val="3093241882"/>
      </p:ext>
    </p:extLst>
  </p:cSld>
  <p:clrMapOvr>
    <a:masterClrMapping/>
  </p:clrMapOvr>
  <p:transition>
    <p:fade thruBlk="1"/>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5194BA"/>
                </a:solidFill>
              </a:rPr>
              <a:t>Fees - attorney Review of public records</a:t>
            </a:r>
          </a:p>
        </p:txBody>
      </p:sp>
      <p:sp>
        <p:nvSpPr>
          <p:cNvPr id="3" name="TextBox 2"/>
          <p:cNvSpPr txBox="1"/>
          <p:nvPr/>
        </p:nvSpPr>
        <p:spPr>
          <a:xfrm>
            <a:off x="1261872" y="1990121"/>
            <a:ext cx="9101328" cy="4616648"/>
          </a:xfrm>
          <a:prstGeom prst="rect">
            <a:avLst/>
          </a:prstGeom>
          <a:noFill/>
        </p:spPr>
        <p:txBody>
          <a:bodyPr wrap="square" rtlCol="0">
            <a:spAutoFit/>
          </a:bodyPr>
          <a:lstStyle/>
          <a:p>
            <a:pPr lvl="0">
              <a:defRPr/>
            </a:pPr>
            <a:r>
              <a:rPr lang="en-US" sz="2100" dirty="0">
                <a:solidFill>
                  <a:srgbClr val="000000"/>
                </a:solidFill>
              </a:rPr>
              <a:t>Attorneys representing government bodies can charge for time spend reviewing public records, but there are limitations:</a:t>
            </a:r>
          </a:p>
          <a:p>
            <a:pPr marL="342900" lvl="0" indent="-342900">
              <a:buFont typeface="Arial" panose="020B0604020202020204" pitchFamily="34" charset="0"/>
              <a:buChar char="•"/>
              <a:defRPr/>
            </a:pPr>
            <a:endParaRPr lang="en-US" sz="2100" dirty="0">
              <a:solidFill>
                <a:srgbClr val="000000"/>
              </a:solidFill>
            </a:endParaRPr>
          </a:p>
          <a:p>
            <a:pPr marL="342900" lvl="0" indent="-342900">
              <a:buFont typeface="Arial" panose="020B0604020202020204" pitchFamily="34" charset="0"/>
              <a:buChar char="•"/>
              <a:defRPr/>
            </a:pPr>
            <a:r>
              <a:rPr lang="en-US" sz="2100" dirty="0">
                <a:solidFill>
                  <a:srgbClr val="000000"/>
                </a:solidFill>
              </a:rPr>
              <a:t>"Costs for legal services should only be utilized for the redaction or review of legally protected confidential information." Iowa Code § 22.3.</a:t>
            </a:r>
          </a:p>
          <a:p>
            <a:pPr marL="342900" lvl="0" indent="-342900">
              <a:buFont typeface="Arial" panose="020B0604020202020204" pitchFamily="34" charset="0"/>
              <a:buChar char="•"/>
              <a:defRPr/>
            </a:pPr>
            <a:endParaRPr lang="en-US" sz="2100" dirty="0">
              <a:solidFill>
                <a:srgbClr val="000000"/>
              </a:solidFill>
            </a:endParaRPr>
          </a:p>
          <a:p>
            <a:pPr marL="342900" lvl="0" indent="-342900">
              <a:buFont typeface="Arial" panose="020B0604020202020204" pitchFamily="34" charset="0"/>
              <a:buChar char="•"/>
              <a:defRPr/>
            </a:pPr>
            <a:r>
              <a:rPr lang="en-US" sz="2100" dirty="0">
                <a:solidFill>
                  <a:srgbClr val="000000"/>
                </a:solidFill>
              </a:rPr>
              <a:t>The lawful custodian should only charge the requester for the </a:t>
            </a:r>
            <a:r>
              <a:rPr lang="en-US" sz="2100" u="sng" dirty="0">
                <a:solidFill>
                  <a:srgbClr val="000000"/>
                </a:solidFill>
              </a:rPr>
              <a:t>time an attorney spends actually redacting or reviewing confidential information.</a:t>
            </a:r>
          </a:p>
          <a:p>
            <a:pPr lvl="0">
              <a:defRPr/>
            </a:pPr>
            <a:endParaRPr lang="en-US" sz="2100" b="1" dirty="0">
              <a:solidFill>
                <a:srgbClr val="000000"/>
              </a:solidFill>
            </a:endParaRPr>
          </a:p>
          <a:p>
            <a:pPr lvl="0">
              <a:defRPr/>
            </a:pPr>
            <a:r>
              <a:rPr lang="en-US" sz="2100" i="1" dirty="0">
                <a:solidFill>
                  <a:srgbClr val="000000"/>
                </a:solidFill>
              </a:rPr>
              <a:t>See </a:t>
            </a:r>
            <a:r>
              <a:rPr lang="en-US" sz="2100" dirty="0">
                <a:solidFill>
                  <a:srgbClr val="000000"/>
                </a:solidFill>
              </a:rPr>
              <a:t>Iowa Public Information Board Advisory Opinion 23AO:0002 – Costs for Legal Services and 25AO:0001 - </a:t>
            </a:r>
            <a:r>
              <a:rPr lang="en-US" sz="2100" i="1" dirty="0">
                <a:solidFill>
                  <a:srgbClr val="000000"/>
                </a:solidFill>
              </a:rPr>
              <a:t>Fees Charged by County Attorneys as Lawful Custodians of Public Records</a:t>
            </a:r>
            <a:r>
              <a:rPr lang="en-US" sz="2100" dirty="0">
                <a:solidFill>
                  <a:srgbClr val="000000"/>
                </a:solidFill>
              </a:rPr>
              <a:t>.</a:t>
            </a:r>
          </a:p>
          <a:p>
            <a:pPr marL="342900" lvl="0" indent="-342900">
              <a:buFont typeface="Arial" panose="020B0604020202020204" pitchFamily="34" charset="0"/>
              <a:buChar char="•"/>
              <a:defRPr/>
            </a:pPr>
            <a:endParaRPr kumimoji="0" lang="en-US" sz="2400" b="0" i="0" u="none" strike="noStrike" kern="1200" cap="none" spc="0" normalizeH="0" baseline="0" noProof="0" dirty="0">
              <a:ln>
                <a:noFill/>
              </a:ln>
              <a:solidFill>
                <a:srgbClr val="5E5E5E"/>
              </a:solidFill>
              <a:effectLst/>
              <a:uLnTx/>
              <a:uFillTx/>
              <a:latin typeface="Arial" panose="020B0604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5E5E5E"/>
              </a:solidFill>
              <a:effectLst/>
              <a:uLnTx/>
              <a:uFillTx/>
              <a:latin typeface="Arial" panose="020B0604020202020204"/>
              <a:ea typeface="+mn-ea"/>
              <a:cs typeface="+mn-cs"/>
            </a:endParaRPr>
          </a:p>
        </p:txBody>
      </p:sp>
    </p:spTree>
    <p:extLst>
      <p:ext uri="{BB962C8B-B14F-4D97-AF65-F5344CB8AC3E}">
        <p14:creationId xmlns:p14="http://schemas.microsoft.com/office/powerpoint/2010/main" val="803627685"/>
      </p:ext>
    </p:extLst>
  </p:cSld>
  <p:clrMapOvr>
    <a:masterClrMapping/>
  </p:clrMapOvr>
  <p:transition>
    <p:fade thruBlk="1"/>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1" y="294198"/>
            <a:ext cx="10270765" cy="1397124"/>
          </a:xfrm>
        </p:spPr>
        <p:txBody>
          <a:bodyPr>
            <a:normAutofit/>
          </a:bodyPr>
          <a:lstStyle/>
          <a:p>
            <a:r>
              <a:rPr lang="en-US" dirty="0">
                <a:solidFill>
                  <a:srgbClr val="418AB3"/>
                </a:solidFill>
              </a:rPr>
              <a:t>Is redaction required?</a:t>
            </a:r>
          </a:p>
        </p:txBody>
      </p:sp>
      <p:sp>
        <p:nvSpPr>
          <p:cNvPr id="3" name="TextBox 2"/>
          <p:cNvSpPr txBox="1"/>
          <p:nvPr/>
        </p:nvSpPr>
        <p:spPr>
          <a:xfrm>
            <a:off x="1261872" y="2294919"/>
            <a:ext cx="9101328" cy="203132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100" b="1" i="0" u="none" strike="noStrike" kern="1200" cap="none" spc="0" normalizeH="0" baseline="0" noProof="0" dirty="0">
                <a:ln>
                  <a:noFill/>
                </a:ln>
                <a:solidFill>
                  <a:srgbClr val="000000"/>
                </a:solidFill>
                <a:effectLst/>
                <a:uLnTx/>
                <a:uFillTx/>
                <a:latin typeface="Arial" panose="020B0604020202020204"/>
                <a:ea typeface="+mn-ea"/>
                <a:cs typeface="+mn-cs"/>
              </a:rPr>
              <a:t>Records cannot be withheld because they contain both non-confidential and confidential material. </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2100" dirty="0">
              <a:solidFill>
                <a:srgbClr val="000000"/>
              </a:solidFill>
              <a:latin typeface="Arial" panose="020B0604020202020204"/>
            </a:endParaRPr>
          </a:p>
          <a:p>
            <a:pPr lvl="0">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Government bodies need to ensure examination of a public record is possible and need to find a way to remove or redact confidential material from records if applicable. </a:t>
            </a:r>
            <a:r>
              <a:rPr kumimoji="0" lang="en-US" sz="2100" b="0" i="1" u="none" strike="noStrike" kern="1200" cap="none" spc="0" normalizeH="0" baseline="0" noProof="0" dirty="0">
                <a:ln>
                  <a:noFill/>
                </a:ln>
                <a:solidFill>
                  <a:srgbClr val="000000"/>
                </a:solidFill>
                <a:effectLst/>
                <a:uLnTx/>
                <a:uFillTx/>
                <a:latin typeface="Arial" panose="020B0604020202020204"/>
                <a:ea typeface="+mn-ea"/>
                <a:cs typeface="+mn-cs"/>
              </a:rPr>
              <a:t>See</a:t>
            </a: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 Iowa Code </a:t>
            </a:r>
            <a:r>
              <a:rPr lang="en-US" sz="2100" dirty="0">
                <a:solidFill>
                  <a:srgbClr val="000000"/>
                </a:solidFill>
              </a:rPr>
              <a:t>§ </a:t>
            </a: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22.3A(2).</a:t>
            </a:r>
          </a:p>
        </p:txBody>
      </p:sp>
    </p:spTree>
    <p:extLst>
      <p:ext uri="{BB962C8B-B14F-4D97-AF65-F5344CB8AC3E}">
        <p14:creationId xmlns:p14="http://schemas.microsoft.com/office/powerpoint/2010/main" val="1315823590"/>
      </p:ext>
    </p:extLst>
  </p:cSld>
  <p:clrMapOvr>
    <a:masterClrMapping/>
  </p:clrMapOvr>
  <p:transition>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Road map to open meetings</a:t>
            </a:r>
          </a:p>
        </p:txBody>
      </p:sp>
      <p:sp>
        <p:nvSpPr>
          <p:cNvPr id="3" name="TextBox 2"/>
          <p:cNvSpPr txBox="1"/>
          <p:nvPr/>
        </p:nvSpPr>
        <p:spPr>
          <a:xfrm>
            <a:off x="1102936" y="1830693"/>
            <a:ext cx="9260264" cy="4616648"/>
          </a:xfrm>
          <a:prstGeom prst="rect">
            <a:avLst/>
          </a:prstGeom>
          <a:noFill/>
        </p:spPr>
        <p:txBody>
          <a:bodyPr wrap="square" rtlCol="0">
            <a:spAutoFit/>
          </a:bodyPr>
          <a:lstStyle/>
          <a:p>
            <a:pPr marL="914400" lvl="1" indent="-457200">
              <a:buAutoNum type="arabicPeriod"/>
            </a:pPr>
            <a:r>
              <a:rPr lang="en-US" sz="2100" b="1" dirty="0">
                <a:solidFill>
                  <a:srgbClr val="000000"/>
                </a:solidFill>
              </a:rPr>
              <a:t>Are you a </a:t>
            </a:r>
            <a:r>
              <a:rPr lang="en-US" sz="2100" b="1" dirty="0">
                <a:solidFill>
                  <a:srgbClr val="FF0000"/>
                </a:solidFill>
              </a:rPr>
              <a:t>governmental body</a:t>
            </a:r>
            <a:r>
              <a:rPr lang="en-US" sz="2100" b="1" dirty="0">
                <a:solidFill>
                  <a:srgbClr val="000000"/>
                </a:solidFill>
              </a:rPr>
              <a:t>? </a:t>
            </a:r>
            <a:r>
              <a:rPr lang="en-US" sz="2100" dirty="0">
                <a:solidFill>
                  <a:srgbClr val="000000"/>
                </a:solidFill>
              </a:rPr>
              <a:t>Only governmental bodies are subject to open meeting laws.</a:t>
            </a:r>
          </a:p>
          <a:p>
            <a:pPr marL="914400" lvl="1" indent="-457200">
              <a:buAutoNum type="arabicPeriod"/>
            </a:pPr>
            <a:endParaRPr lang="en-US" sz="2100" dirty="0">
              <a:solidFill>
                <a:srgbClr val="000000"/>
              </a:solidFill>
            </a:endParaRPr>
          </a:p>
          <a:p>
            <a:pPr marL="914400" lvl="1" indent="-457200">
              <a:buAutoNum type="arabicPeriod"/>
            </a:pPr>
            <a:r>
              <a:rPr lang="en-US" sz="2100" b="1" dirty="0">
                <a:solidFill>
                  <a:srgbClr val="000000"/>
                </a:solidFill>
              </a:rPr>
              <a:t>Are you holding a </a:t>
            </a:r>
            <a:r>
              <a:rPr lang="en-US" sz="2100" b="1" dirty="0">
                <a:solidFill>
                  <a:srgbClr val="FF0000"/>
                </a:solidFill>
              </a:rPr>
              <a:t>meeting</a:t>
            </a:r>
            <a:r>
              <a:rPr lang="en-US" sz="2100" b="1" dirty="0">
                <a:solidFill>
                  <a:srgbClr val="000000"/>
                </a:solidFill>
              </a:rPr>
              <a:t>? </a:t>
            </a:r>
            <a:r>
              <a:rPr lang="en-US" sz="2100" dirty="0">
                <a:solidFill>
                  <a:srgbClr val="000000"/>
                </a:solidFill>
              </a:rPr>
              <a:t>We will explore the definition of a meeting and how to know if you are “meeting.”</a:t>
            </a:r>
          </a:p>
          <a:p>
            <a:pPr marL="914400" lvl="1" indent="-457200">
              <a:buAutoNum type="arabicPeriod"/>
            </a:pPr>
            <a:endParaRPr lang="en-US" sz="2100" dirty="0">
              <a:solidFill>
                <a:srgbClr val="000000"/>
              </a:solidFill>
            </a:endParaRPr>
          </a:p>
          <a:p>
            <a:pPr marL="914400" lvl="1" indent="-457200">
              <a:buAutoNum type="arabicPeriod"/>
            </a:pPr>
            <a:r>
              <a:rPr lang="en-US" sz="2100" b="1" dirty="0">
                <a:solidFill>
                  <a:srgbClr val="000000"/>
                </a:solidFill>
              </a:rPr>
              <a:t>Are you complying with all </a:t>
            </a:r>
            <a:r>
              <a:rPr lang="en-US" sz="2100" b="1" dirty="0">
                <a:solidFill>
                  <a:srgbClr val="FF0000"/>
                </a:solidFill>
              </a:rPr>
              <a:t>legal requirements for a meeting</a:t>
            </a:r>
            <a:r>
              <a:rPr lang="en-US" sz="2100" b="1" dirty="0">
                <a:solidFill>
                  <a:srgbClr val="000000"/>
                </a:solidFill>
              </a:rPr>
              <a:t>? </a:t>
            </a:r>
            <a:r>
              <a:rPr lang="en-US" sz="2100" dirty="0">
                <a:solidFill>
                  <a:srgbClr val="000000"/>
                </a:solidFill>
              </a:rPr>
              <a:t>If you are holding a meeting, you are required to take specific actions to ensure your meeting is compliant with transparency laws. We will review these requirements.</a:t>
            </a:r>
          </a:p>
          <a:p>
            <a:pPr marL="914400" lvl="1" indent="-457200">
              <a:buAutoNum type="arabicPeriod"/>
            </a:pPr>
            <a:endParaRPr lang="en-US" sz="2100" dirty="0">
              <a:solidFill>
                <a:srgbClr val="000000"/>
              </a:solidFill>
            </a:endParaRPr>
          </a:p>
          <a:p>
            <a:pPr marL="914400" lvl="1" indent="-457200">
              <a:buAutoNum type="arabicPeriod"/>
            </a:pPr>
            <a:r>
              <a:rPr lang="en-US" sz="2100" b="1" dirty="0">
                <a:solidFill>
                  <a:srgbClr val="000000"/>
                </a:solidFill>
              </a:rPr>
              <a:t>Are you holding a </a:t>
            </a:r>
            <a:r>
              <a:rPr lang="en-US" sz="2100" b="1" dirty="0">
                <a:solidFill>
                  <a:srgbClr val="FF0000"/>
                </a:solidFill>
              </a:rPr>
              <a:t>closed session</a:t>
            </a:r>
            <a:r>
              <a:rPr lang="en-US" sz="2100" b="1" dirty="0">
                <a:solidFill>
                  <a:srgbClr val="000000"/>
                </a:solidFill>
              </a:rPr>
              <a:t>? </a:t>
            </a:r>
            <a:r>
              <a:rPr lang="en-US" sz="2100" dirty="0">
                <a:solidFill>
                  <a:srgbClr val="000000"/>
                </a:solidFill>
              </a:rPr>
              <a:t>If yes, there are specific requirements that must be met.</a:t>
            </a:r>
          </a:p>
          <a:p>
            <a:pPr marL="914400" lvl="1" indent="-457200">
              <a:buAutoNum type="arabicPeriod"/>
            </a:pPr>
            <a:endParaRPr lang="en-US" sz="2100" b="1" dirty="0">
              <a:solidFill>
                <a:srgbClr val="000000"/>
              </a:solidFill>
            </a:endParaRPr>
          </a:p>
        </p:txBody>
      </p:sp>
    </p:spTree>
    <p:extLst>
      <p:ext uri="{BB962C8B-B14F-4D97-AF65-F5344CB8AC3E}">
        <p14:creationId xmlns:p14="http://schemas.microsoft.com/office/powerpoint/2010/main" val="1738451276"/>
      </p:ext>
    </p:extLst>
  </p:cSld>
  <p:clrMapOvr>
    <a:masterClrMapping/>
  </p:clrMapOvr>
  <p:transition>
    <p:fade thruBlk="1"/>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1D364E7-37E3-49CD-A461-A4BB22477B56}"/>
              </a:ext>
            </a:extLst>
          </p:cNvPr>
          <p:cNvSpPr>
            <a:spLocks noGrp="1"/>
          </p:cNvSpPr>
          <p:nvPr>
            <p:ph type="title"/>
          </p:nvPr>
        </p:nvSpPr>
        <p:spPr>
          <a:xfrm>
            <a:off x="1085409" y="2730438"/>
            <a:ext cx="10111980" cy="1397124"/>
          </a:xfrm>
        </p:spPr>
        <p:txBody>
          <a:bodyPr>
            <a:noAutofit/>
          </a:bodyPr>
          <a:lstStyle/>
          <a:p>
            <a:r>
              <a:rPr lang="en-US" dirty="0"/>
              <a:t>What Exemptions exist for production of public records – aka confidential records?</a:t>
            </a:r>
          </a:p>
        </p:txBody>
      </p:sp>
    </p:spTree>
    <p:extLst>
      <p:ext uri="{BB962C8B-B14F-4D97-AF65-F5344CB8AC3E}">
        <p14:creationId xmlns:p14="http://schemas.microsoft.com/office/powerpoint/2010/main" val="1191773583"/>
      </p:ext>
    </p:extLst>
  </p:cSld>
  <p:clrMapOvr>
    <a:masterClrMapping/>
  </p:clrMapOvr>
  <p:transition>
    <p:fade thruBlk="1"/>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1" y="294198"/>
            <a:ext cx="10270765" cy="1397124"/>
          </a:xfrm>
        </p:spPr>
        <p:txBody>
          <a:bodyPr>
            <a:normAutofit/>
          </a:bodyPr>
          <a:lstStyle/>
          <a:p>
            <a:r>
              <a:rPr lang="en-US" dirty="0">
                <a:solidFill>
                  <a:srgbClr val="5194BA"/>
                </a:solidFill>
              </a:rPr>
              <a:t>Confidential Records</a:t>
            </a:r>
            <a:endParaRPr lang="en-US" sz="3000" dirty="0">
              <a:solidFill>
                <a:srgbClr val="5194BA"/>
              </a:solidFill>
            </a:endParaRPr>
          </a:p>
        </p:txBody>
      </p:sp>
      <p:sp>
        <p:nvSpPr>
          <p:cNvPr id="3" name="TextBox 2"/>
          <p:cNvSpPr txBox="1"/>
          <p:nvPr/>
        </p:nvSpPr>
        <p:spPr>
          <a:xfrm>
            <a:off x="1261872" y="2166583"/>
            <a:ext cx="9101328" cy="4616648"/>
          </a:xfrm>
          <a:prstGeom prst="rect">
            <a:avLst/>
          </a:prstGeom>
          <a:noFill/>
        </p:spPr>
        <p:txBody>
          <a:bodyPr wrap="square" rtlCol="0">
            <a:spAutoFit/>
          </a:bodyPr>
          <a:lstStyle/>
          <a:p>
            <a:pPr lvl="0">
              <a:defRPr/>
            </a:pPr>
            <a:r>
              <a:rPr kumimoji="0" lang="en-US" sz="2100" b="1" i="0" u="none" strike="noStrike" kern="1200" cap="none" spc="0" normalizeH="0" baseline="0" noProof="0" dirty="0">
                <a:ln>
                  <a:noFill/>
                </a:ln>
                <a:solidFill>
                  <a:srgbClr val="000000"/>
                </a:solidFill>
                <a:effectLst/>
                <a:uLnTx/>
                <a:uFillTx/>
                <a:latin typeface="Arial" panose="020B0604020202020204"/>
                <a:ea typeface="+mn-ea"/>
                <a:cs typeface="+mn-cs"/>
              </a:rPr>
              <a:t>Iowa Code </a:t>
            </a:r>
            <a:r>
              <a:rPr lang="en-US" sz="2100" b="1" dirty="0">
                <a:solidFill>
                  <a:srgbClr val="000000"/>
                </a:solidFill>
              </a:rPr>
              <a:t>§ </a:t>
            </a:r>
            <a:r>
              <a:rPr kumimoji="0" lang="en-US" sz="2100" b="1" i="0" u="none" strike="noStrike" kern="1200" cap="none" spc="0" normalizeH="0" baseline="0" noProof="0" dirty="0">
                <a:ln>
                  <a:noFill/>
                </a:ln>
                <a:solidFill>
                  <a:srgbClr val="000000"/>
                </a:solidFill>
                <a:effectLst/>
                <a:uLnTx/>
                <a:uFillTx/>
                <a:latin typeface="Arial" panose="020B0604020202020204"/>
                <a:ea typeface="+mn-ea"/>
                <a:cs typeface="+mn-cs"/>
              </a:rPr>
              <a:t>22.7 includes a list of 75+ (and growing) types of records that are confidential under the open records law</a:t>
            </a:r>
            <a:r>
              <a:rPr lang="en-US" sz="2100" b="1" dirty="0">
                <a:solidFill>
                  <a:srgbClr val="000000"/>
                </a:solidFill>
                <a:latin typeface="Arial" panose="020B0604020202020204"/>
              </a:rPr>
              <a:t>!</a:t>
            </a:r>
          </a:p>
          <a:p>
            <a:pPr marR="0" lvl="0" algn="l" defTabSz="457200" rtl="0" eaLnBrk="1" fontAlgn="auto" latinLnBrk="0" hangingPunct="1">
              <a:lnSpc>
                <a:spcPct val="100000"/>
              </a:lnSpc>
              <a:spcBef>
                <a:spcPts val="0"/>
              </a:spcBef>
              <a:spcAft>
                <a:spcPts val="0"/>
              </a:spcAft>
              <a:buClrTx/>
              <a:buSzTx/>
              <a:tabLst/>
              <a:defRPr/>
            </a:pPr>
            <a:endParaRPr kumimoji="0" lang="en-US" sz="2100" b="1" i="0" u="none" strike="noStrike" kern="1200" cap="none" spc="0" normalizeH="0" baseline="0" noProof="0" dirty="0">
              <a:ln>
                <a:noFill/>
              </a:ln>
              <a:solidFill>
                <a:srgbClr val="000000"/>
              </a:solidFill>
              <a:effectLst/>
              <a:uLnTx/>
              <a:uFillTx/>
              <a:latin typeface="Arial" panose="020B060402020202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Additional laws may also contain provisions </a:t>
            </a:r>
            <a:r>
              <a:rPr lang="en-US" sz="2100" dirty="0">
                <a:solidFill>
                  <a:srgbClr val="000000"/>
                </a:solidFill>
                <a:latin typeface="Arial" panose="020B0604020202020204"/>
              </a:rPr>
              <a:t>establishing</a:t>
            </a: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 confidentiality.</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The most commonly utilized exemptions for confidential records are:</a:t>
            </a: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100" dirty="0">
                <a:solidFill>
                  <a:srgbClr val="000000"/>
                </a:solidFill>
                <a:latin typeface="Arial" panose="020B0604020202020204"/>
              </a:rPr>
              <a:t>Personal student information in school records (</a:t>
            </a:r>
            <a:r>
              <a:rPr lang="en-US" sz="2100" dirty="0">
                <a:solidFill>
                  <a:srgbClr val="0070C0"/>
                </a:solidFill>
                <a:latin typeface="Arial" panose="020B0604020202020204"/>
              </a:rPr>
              <a:t>22.7(1)</a:t>
            </a:r>
            <a:r>
              <a:rPr lang="en-US" sz="2100" dirty="0">
                <a:solidFill>
                  <a:srgbClr val="000000"/>
                </a:solidFill>
                <a:latin typeface="Arial" panose="020B0604020202020204"/>
              </a:rPr>
              <a:t>)</a:t>
            </a:r>
            <a:endPar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endParaRP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Medical records (</a:t>
            </a:r>
            <a:r>
              <a:rPr kumimoji="0" lang="en-US" sz="2100" b="0" i="0" u="none" strike="noStrike" kern="1200" cap="none" spc="0" normalizeH="0" baseline="0" noProof="0" dirty="0">
                <a:ln>
                  <a:noFill/>
                </a:ln>
                <a:solidFill>
                  <a:srgbClr val="0070C0"/>
                </a:solidFill>
                <a:effectLst/>
                <a:uLnTx/>
                <a:uFillTx/>
                <a:latin typeface="Arial" panose="020B0604020202020204"/>
                <a:ea typeface="+mn-ea"/>
                <a:cs typeface="+mn-cs"/>
              </a:rPr>
              <a:t>22.7(2)</a:t>
            </a: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a:t>
            </a: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Trade secrets protected by law (</a:t>
            </a:r>
            <a:r>
              <a:rPr kumimoji="0" lang="en-US" sz="2100" b="0" i="0" u="none" strike="noStrike" kern="1200" cap="none" spc="0" normalizeH="0" baseline="0" noProof="0" dirty="0">
                <a:ln>
                  <a:noFill/>
                </a:ln>
                <a:solidFill>
                  <a:srgbClr val="0070C0"/>
                </a:solidFill>
                <a:effectLst/>
                <a:uLnTx/>
                <a:uFillTx/>
                <a:latin typeface="Arial" panose="020B0604020202020204"/>
                <a:ea typeface="+mn-ea"/>
                <a:cs typeface="+mn-cs"/>
              </a:rPr>
              <a:t>22.7(3)</a:t>
            </a: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 defined in Chapter 550)</a:t>
            </a:r>
          </a:p>
          <a:p>
            <a:pPr marL="800100" lvl="1" indent="-342900">
              <a:buFont typeface="Arial" panose="020B0604020202020204" pitchFamily="34" charset="0"/>
              <a:buChar char="•"/>
              <a:defRPr/>
            </a:pPr>
            <a:r>
              <a:rPr lang="en-US" sz="2100" dirty="0">
                <a:solidFill>
                  <a:srgbClr val="000000"/>
                </a:solidFill>
              </a:rPr>
              <a:t>Attorney work product related to litigation or any claim made by or against a public body (</a:t>
            </a:r>
            <a:r>
              <a:rPr lang="en-US" sz="2100" dirty="0">
                <a:solidFill>
                  <a:srgbClr val="0070C0"/>
                </a:solidFill>
              </a:rPr>
              <a:t>22.7(4)</a:t>
            </a:r>
            <a:r>
              <a:rPr lang="en-US" sz="2100" dirty="0">
                <a:solidFill>
                  <a:srgbClr val="000000"/>
                </a:solidFill>
              </a:rPr>
              <a:t>)</a:t>
            </a:r>
          </a:p>
          <a:p>
            <a:pPr marL="1257300" lvl="2" indent="-342900">
              <a:buFont typeface="Arial" panose="020B0604020202020204" pitchFamily="34" charset="0"/>
              <a:buChar char="•"/>
              <a:defRPr/>
            </a:pPr>
            <a:r>
              <a:rPr lang="en-US" sz="2100" dirty="0">
                <a:solidFill>
                  <a:srgbClr val="000000"/>
                </a:solidFill>
                <a:latin typeface="Arial" panose="020B0604020202020204"/>
              </a:rPr>
              <a:t>The Iowa Supreme Court has also recognized confidentiality from attorney-client privilege, despite its absence in Chapter 22</a:t>
            </a:r>
            <a:endPar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endParaRPr>
          </a:p>
          <a:p>
            <a:pPr marL="800100" lvl="1" indent="-342900">
              <a:buFont typeface="Arial" panose="020B0604020202020204" pitchFamily="34" charset="0"/>
              <a:buChar char="•"/>
              <a:defRPr/>
            </a:pPr>
            <a:r>
              <a:rPr lang="en-US" sz="2100" dirty="0">
                <a:solidFill>
                  <a:srgbClr val="000000"/>
                </a:solidFill>
              </a:rPr>
              <a:t>Appraisal information for the sale or purchase of property for public purposes </a:t>
            </a:r>
            <a:r>
              <a:rPr lang="en-US" sz="2100" u="sng" dirty="0">
                <a:solidFill>
                  <a:srgbClr val="000000"/>
                </a:solidFill>
              </a:rPr>
              <a:t>prior to execution or submission of appraisal</a:t>
            </a:r>
            <a:r>
              <a:rPr lang="en-US" sz="2100" dirty="0">
                <a:solidFill>
                  <a:srgbClr val="000000"/>
                </a:solidFill>
              </a:rPr>
              <a:t> (</a:t>
            </a:r>
            <a:r>
              <a:rPr lang="en-US" sz="2100" dirty="0">
                <a:solidFill>
                  <a:srgbClr val="0070C0"/>
                </a:solidFill>
              </a:rPr>
              <a:t>22.7(7)</a:t>
            </a:r>
            <a:r>
              <a:rPr lang="en-US" sz="2100" dirty="0">
                <a:solidFill>
                  <a:srgbClr val="000000"/>
                </a:solidFill>
              </a:rPr>
              <a:t>)</a:t>
            </a:r>
          </a:p>
        </p:txBody>
      </p:sp>
    </p:spTree>
    <p:extLst>
      <p:ext uri="{BB962C8B-B14F-4D97-AF65-F5344CB8AC3E}">
        <p14:creationId xmlns:p14="http://schemas.microsoft.com/office/powerpoint/2010/main" val="4244233164"/>
      </p:ext>
    </p:extLst>
  </p:cSld>
  <p:clrMapOvr>
    <a:masterClrMapping/>
  </p:clrMapOvr>
  <p:transition>
    <p:fade thruBlk="1"/>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4821" y="294198"/>
            <a:ext cx="10457815" cy="1397124"/>
          </a:xfrm>
        </p:spPr>
        <p:txBody>
          <a:bodyPr>
            <a:normAutofit/>
          </a:bodyPr>
          <a:lstStyle/>
          <a:p>
            <a:r>
              <a:rPr lang="en-US" dirty="0">
                <a:solidFill>
                  <a:srgbClr val="5194BA"/>
                </a:solidFill>
              </a:rPr>
              <a:t>common exemptions, cont.</a:t>
            </a:r>
            <a:endParaRPr lang="en-US" sz="3000" dirty="0">
              <a:solidFill>
                <a:srgbClr val="5194BA"/>
              </a:solidFill>
            </a:endParaRPr>
          </a:p>
        </p:txBody>
      </p:sp>
      <p:sp>
        <p:nvSpPr>
          <p:cNvPr id="3" name="TextBox 2"/>
          <p:cNvSpPr txBox="1"/>
          <p:nvPr/>
        </p:nvSpPr>
        <p:spPr>
          <a:xfrm>
            <a:off x="1261872" y="1893869"/>
            <a:ext cx="9101328" cy="4939814"/>
          </a:xfrm>
          <a:prstGeom prst="rect">
            <a:avLst/>
          </a:prstGeom>
          <a:noFill/>
        </p:spPr>
        <p:txBody>
          <a:bodyPr wrap="square" rtlCol="0">
            <a:spAutoFit/>
          </a:bodyPr>
          <a:lstStyle/>
          <a:p>
            <a:pPr marL="342900" indent="-342900">
              <a:buFont typeface="Arial" panose="020B0604020202020204" pitchFamily="34" charset="0"/>
              <a:buChar char="•"/>
              <a:defRPr/>
            </a:pPr>
            <a:r>
              <a:rPr lang="en-US" sz="2100" dirty="0">
                <a:solidFill>
                  <a:srgbClr val="000000"/>
                </a:solidFill>
              </a:rPr>
              <a:t>Criminal identification files of law enforcement agencies (</a:t>
            </a:r>
            <a:r>
              <a:rPr lang="en-US" sz="2100" dirty="0">
                <a:solidFill>
                  <a:srgbClr val="0070C0"/>
                </a:solidFill>
              </a:rPr>
              <a:t>22.7(9)</a:t>
            </a:r>
            <a:r>
              <a:rPr lang="en-US" sz="2100" dirty="0">
                <a:solidFill>
                  <a:srgbClr val="000000"/>
                </a:solidFill>
              </a:rPr>
              <a:t>)</a:t>
            </a:r>
          </a:p>
          <a:p>
            <a:pPr marL="342900" indent="-342900">
              <a:buFont typeface="Arial" panose="020B0604020202020204" pitchFamily="34" charset="0"/>
              <a:buChar char="•"/>
              <a:defRPr/>
            </a:pPr>
            <a:r>
              <a:rPr lang="en-US" sz="2100" dirty="0">
                <a:solidFill>
                  <a:srgbClr val="000000"/>
                </a:solidFill>
              </a:rPr>
              <a:t>Library records which could be used to reveal the identity of a patron checking out or requesting an item or information (</a:t>
            </a:r>
            <a:r>
              <a:rPr lang="en-US" sz="2100" dirty="0">
                <a:solidFill>
                  <a:srgbClr val="0070C0"/>
                </a:solidFill>
              </a:rPr>
              <a:t>22.7(13)</a:t>
            </a:r>
            <a:r>
              <a:rPr lang="en-US" sz="2100" dirty="0">
                <a:solidFill>
                  <a:srgbClr val="000000"/>
                </a:solidFill>
              </a:rPr>
              <a:t>)</a:t>
            </a:r>
          </a:p>
          <a:p>
            <a:pPr marL="342900" indent="-342900">
              <a:buFont typeface="Arial" panose="020B0604020202020204" pitchFamily="34" charset="0"/>
              <a:buChar char="•"/>
              <a:defRPr/>
            </a:pPr>
            <a:r>
              <a:rPr lang="en-US" sz="2100" dirty="0">
                <a:solidFill>
                  <a:srgbClr val="000000"/>
                </a:solidFill>
              </a:rPr>
              <a:t>Examinations, including cognitive examinations of law enforcement, if disclosure would interfere with their purposes (</a:t>
            </a:r>
            <a:r>
              <a:rPr lang="en-US" sz="2100" dirty="0">
                <a:solidFill>
                  <a:srgbClr val="0070C0"/>
                </a:solidFill>
              </a:rPr>
              <a:t>22.7(19)</a:t>
            </a:r>
            <a:r>
              <a:rPr lang="en-US" sz="2100" dirty="0">
                <a:solidFill>
                  <a:srgbClr val="000000"/>
                </a:solidFill>
              </a:rPr>
              <a:t>)</a:t>
            </a:r>
          </a:p>
          <a:p>
            <a:pPr marL="342900" indent="-342900">
              <a:buFont typeface="Arial" panose="020B0604020202020204" pitchFamily="34" charset="0"/>
              <a:buChar char="•"/>
              <a:defRPr/>
            </a:pPr>
            <a:r>
              <a:rPr lang="en-US" sz="2100" dirty="0">
                <a:solidFill>
                  <a:srgbClr val="000000"/>
                </a:solidFill>
              </a:rPr>
              <a:t>Medical examiner reports, including investigative reports (</a:t>
            </a:r>
            <a:r>
              <a:rPr lang="en-US" sz="2100" dirty="0">
                <a:solidFill>
                  <a:srgbClr val="0070C0"/>
                </a:solidFill>
              </a:rPr>
              <a:t>22.7(40)</a:t>
            </a:r>
            <a:r>
              <a:rPr lang="en-US" sz="2100" dirty="0">
                <a:solidFill>
                  <a:srgbClr val="000000"/>
                </a:solidFill>
              </a:rPr>
              <a:t>)</a:t>
            </a:r>
          </a:p>
          <a:p>
            <a:pPr marL="342900" indent="-342900">
              <a:buFont typeface="Arial" panose="020B0604020202020204" pitchFamily="34" charset="0"/>
              <a:buChar char="•"/>
              <a:defRPr/>
            </a:pPr>
            <a:r>
              <a:rPr lang="en-US" sz="2100" dirty="0">
                <a:solidFill>
                  <a:srgbClr val="000000"/>
                </a:solidFill>
              </a:rPr>
              <a:t>Security information related to the protection of life or property, if disclosure could reasonably jeopardize life or property (</a:t>
            </a:r>
            <a:r>
              <a:rPr lang="en-US" sz="2100" dirty="0">
                <a:solidFill>
                  <a:srgbClr val="0070C0"/>
                </a:solidFill>
              </a:rPr>
              <a:t>22.7(50)</a:t>
            </a:r>
            <a:r>
              <a:rPr lang="en-US" sz="2100" dirty="0">
                <a:solidFill>
                  <a:srgbClr val="000000"/>
                </a:solidFill>
              </a:rPr>
              <a:t>)</a:t>
            </a:r>
          </a:p>
          <a:p>
            <a:pPr marL="342900" indent="-342900">
              <a:buFont typeface="Arial" panose="020B0604020202020204" pitchFamily="34" charset="0"/>
              <a:buChar char="•"/>
              <a:defRPr/>
            </a:pP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Intelligence data on identifiable individuals, used to anticipate, prevent, or monitor possible criminal activity (</a:t>
            </a:r>
            <a:r>
              <a:rPr kumimoji="0" lang="en-US" sz="2100" b="0" i="0" u="none" strike="noStrike" kern="1200" cap="none" spc="0" normalizeH="0" baseline="0" noProof="0" dirty="0">
                <a:ln>
                  <a:noFill/>
                </a:ln>
                <a:solidFill>
                  <a:srgbClr val="0070C0"/>
                </a:solidFill>
                <a:effectLst/>
                <a:uLnTx/>
                <a:uFillTx/>
                <a:latin typeface="Arial" panose="020B0604020202020204"/>
                <a:ea typeface="+mn-ea"/>
                <a:cs typeface="+mn-cs"/>
              </a:rPr>
              <a:t>22.7(55)</a:t>
            </a:r>
            <a:r>
              <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rPr>
              <a:t>)</a:t>
            </a:r>
          </a:p>
          <a:p>
            <a:pPr marL="342900" indent="-342900">
              <a:buFont typeface="Arial" panose="020B0604020202020204" pitchFamily="34" charset="0"/>
              <a:buChar char="•"/>
              <a:defRPr/>
            </a:pPr>
            <a:r>
              <a:rPr lang="en-US" sz="2100" dirty="0">
                <a:solidFill>
                  <a:srgbClr val="000000"/>
                </a:solidFill>
                <a:latin typeface="Arial" panose="020B0604020202020204"/>
              </a:rPr>
              <a:t>Information in a record which would permit a governmental body to hold a Section 21.5 closed session, until final action is taken (</a:t>
            </a:r>
            <a:r>
              <a:rPr lang="en-US" sz="2100">
                <a:solidFill>
                  <a:srgbClr val="0070C0"/>
                </a:solidFill>
                <a:latin typeface="Arial" panose="020B0604020202020204"/>
              </a:rPr>
              <a:t>22.7(60)</a:t>
            </a:r>
            <a:r>
              <a:rPr lang="en-US" sz="2100">
                <a:solidFill>
                  <a:srgbClr val="000000"/>
                </a:solidFill>
                <a:latin typeface="Arial" panose="020B0604020202020204"/>
              </a:rPr>
              <a:t>)</a:t>
            </a:r>
            <a:endParaRPr kumimoji="0" lang="en-US" sz="2100" b="0" i="0" u="none" strike="noStrike" kern="1200" cap="none" spc="0" normalizeH="0" baseline="0" noProof="0" dirty="0">
              <a:ln>
                <a:noFill/>
              </a:ln>
              <a:solidFill>
                <a:srgbClr val="000000"/>
              </a:solidFill>
              <a:effectLst/>
              <a:uLnTx/>
              <a:uFillTx/>
              <a:latin typeface="Arial" panose="020B0604020202020204"/>
              <a:ea typeface="+mn-ea"/>
              <a:cs typeface="+mn-cs"/>
            </a:endParaRPr>
          </a:p>
          <a:p>
            <a:pPr marL="342900" indent="-342900">
              <a:buFont typeface="Arial" panose="020B0604020202020204" pitchFamily="34" charset="0"/>
              <a:buChar char="•"/>
              <a:defRPr/>
            </a:pPr>
            <a:endParaRPr lang="en-US" sz="2100" dirty="0">
              <a:solidFill>
                <a:srgbClr val="000000"/>
              </a:solidFill>
              <a:latin typeface="Arial" panose="020B0604020202020204"/>
            </a:endParaRPr>
          </a:p>
          <a:p>
            <a:pPr marL="342900" indent="-342900">
              <a:buFont typeface="Arial" panose="020B0604020202020204" pitchFamily="34" charset="0"/>
              <a:buChar char="•"/>
              <a:defRPr/>
            </a:pPr>
            <a:r>
              <a:rPr lang="en-US" sz="2100" dirty="0">
                <a:solidFill>
                  <a:srgbClr val="C00000"/>
                </a:solidFill>
                <a:latin typeface="Arial" panose="020B0604020202020204"/>
              </a:rPr>
              <a:t>Note: Some of these exemptions may have exceptions or special rules! Check Chapter 22 – this list is only an overview of categories.</a:t>
            </a:r>
            <a:endParaRPr kumimoji="0" lang="en-US" sz="2100" b="0" u="none" strike="noStrike" kern="1200" cap="none" spc="0" normalizeH="0" baseline="0" noProof="0" dirty="0">
              <a:ln>
                <a:noFill/>
              </a:ln>
              <a:solidFill>
                <a:srgbClr val="C00000"/>
              </a:solidFill>
              <a:effectLst/>
              <a:uLnTx/>
              <a:uFillTx/>
              <a:latin typeface="Arial" panose="020B0604020202020204"/>
            </a:endParaRPr>
          </a:p>
        </p:txBody>
      </p:sp>
    </p:spTree>
    <p:extLst>
      <p:ext uri="{BB962C8B-B14F-4D97-AF65-F5344CB8AC3E}">
        <p14:creationId xmlns:p14="http://schemas.microsoft.com/office/powerpoint/2010/main" val="859087316"/>
      </p:ext>
    </p:extLst>
  </p:cSld>
  <p:clrMapOvr>
    <a:masterClrMapping/>
  </p:clrMapOvr>
  <p:transition>
    <p:fade thruBlk="1"/>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1" y="294198"/>
            <a:ext cx="10270765" cy="1397124"/>
          </a:xfrm>
        </p:spPr>
        <p:txBody>
          <a:bodyPr>
            <a:normAutofit/>
          </a:bodyPr>
          <a:lstStyle/>
          <a:p>
            <a:r>
              <a:rPr lang="en-US" dirty="0">
                <a:solidFill>
                  <a:srgbClr val="5194BA"/>
                </a:solidFill>
              </a:rPr>
              <a:t>Confidential Personnel Records - 22.7(11)</a:t>
            </a:r>
            <a:endParaRPr lang="en-US" sz="3000" dirty="0">
              <a:solidFill>
                <a:srgbClr val="5194BA"/>
              </a:solidFill>
            </a:endParaRPr>
          </a:p>
        </p:txBody>
      </p:sp>
      <p:sp>
        <p:nvSpPr>
          <p:cNvPr id="3" name="TextBox 2"/>
          <p:cNvSpPr txBox="1"/>
          <p:nvPr/>
        </p:nvSpPr>
        <p:spPr>
          <a:xfrm>
            <a:off x="1261872" y="1893869"/>
            <a:ext cx="9101328" cy="4939814"/>
          </a:xfrm>
          <a:prstGeom prst="rect">
            <a:avLst/>
          </a:prstGeom>
          <a:noFill/>
        </p:spPr>
        <p:txBody>
          <a:bodyPr wrap="square" rtlCol="0">
            <a:spAutoFit/>
          </a:bodyPr>
          <a:lstStyle/>
          <a:p>
            <a:pPr marL="342900" lvl="0" indent="-342900">
              <a:buFont typeface="Arial" panose="020B0604020202020204" pitchFamily="34" charset="0"/>
              <a:buChar char="•"/>
              <a:defRPr/>
            </a:pPr>
            <a:r>
              <a:rPr lang="en-US" sz="2100" u="sng" dirty="0">
                <a:solidFill>
                  <a:srgbClr val="000000"/>
                </a:solidFill>
              </a:rPr>
              <a:t>Personal information </a:t>
            </a:r>
            <a:r>
              <a:rPr lang="en-US" sz="2100" dirty="0">
                <a:solidFill>
                  <a:srgbClr val="000000"/>
                </a:solidFill>
              </a:rPr>
              <a:t>in confidential personnel records of government bodies </a:t>
            </a:r>
            <a:r>
              <a:rPr lang="en-US" sz="2100" u="sng" dirty="0">
                <a:solidFill>
                  <a:srgbClr val="000000"/>
                </a:solidFill>
              </a:rPr>
              <a:t>relating to identified or identifiable individuals </a:t>
            </a:r>
            <a:r>
              <a:rPr lang="en-US" sz="2100" dirty="0">
                <a:solidFill>
                  <a:srgbClr val="000000"/>
                </a:solidFill>
              </a:rPr>
              <a:t>who are officials, officers, or employees of the government bodies is confidential</a:t>
            </a:r>
          </a:p>
          <a:p>
            <a:pPr marL="800100" lvl="1" indent="-342900">
              <a:buFont typeface="Arial" panose="020B0604020202020204" pitchFamily="34" charset="0"/>
              <a:buChar char="•"/>
              <a:defRPr/>
            </a:pPr>
            <a:r>
              <a:rPr lang="en-US" sz="2100" dirty="0">
                <a:solidFill>
                  <a:srgbClr val="000000"/>
                </a:solidFill>
              </a:rPr>
              <a:t>It is the type of record, not where it is located, that matters.</a:t>
            </a:r>
          </a:p>
          <a:p>
            <a:pPr lvl="1">
              <a:defRPr/>
            </a:pPr>
            <a:endParaRPr lang="en-US" sz="2100" dirty="0">
              <a:solidFill>
                <a:srgbClr val="000000"/>
              </a:solidFill>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ea typeface="+mn-ea"/>
                <a:cs typeface="+mn-cs"/>
              </a:rPr>
              <a:t>The following information in personnel records </a:t>
            </a:r>
            <a:r>
              <a:rPr kumimoji="0" lang="en-US" sz="2100" b="1" i="0" u="sng" strike="noStrike" kern="1200" cap="none" spc="0" normalizeH="0" baseline="0" noProof="0" dirty="0">
                <a:ln>
                  <a:noFill/>
                </a:ln>
                <a:solidFill>
                  <a:srgbClr val="000000"/>
                </a:solidFill>
                <a:effectLst/>
                <a:uLnTx/>
                <a:uFillTx/>
                <a:ea typeface="+mn-ea"/>
                <a:cs typeface="+mn-cs"/>
              </a:rPr>
              <a:t>is public </a:t>
            </a:r>
            <a:r>
              <a:rPr kumimoji="0" lang="en-US" sz="2100" b="0" i="0" u="none" strike="noStrike" kern="1200" cap="none" spc="0" normalizeH="0" baseline="0" noProof="0" dirty="0">
                <a:ln>
                  <a:noFill/>
                </a:ln>
                <a:solidFill>
                  <a:srgbClr val="000000"/>
                </a:solidFill>
                <a:effectLst/>
                <a:uLnTx/>
                <a:uFillTx/>
                <a:ea typeface="+mn-ea"/>
                <a:cs typeface="+mn-cs"/>
              </a:rPr>
              <a:t>under 22.7(11):</a:t>
            </a: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ea typeface="+mn-ea"/>
                <a:cs typeface="+mn-cs"/>
              </a:rPr>
              <a:t>employee’s name,</a:t>
            </a: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ea typeface="+mn-ea"/>
                <a:cs typeface="+mn-cs"/>
              </a:rPr>
              <a:t>compensation (anything of value given to an employee, including pay, benefits, vacation, severance payments and retirement benefits, including any written agreement about terms of employment</a:t>
            </a: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ea typeface="+mn-ea"/>
                <a:cs typeface="+mn-cs"/>
              </a:rPr>
              <a:t>employment dates and positions held, </a:t>
            </a: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ea typeface="+mn-ea"/>
                <a:cs typeface="+mn-cs"/>
              </a:rPr>
              <a:t>educational background and previous employment</a:t>
            </a: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ea typeface="+mn-ea"/>
                <a:cs typeface="+mn-cs"/>
              </a:rPr>
              <a:t>whether the individual resigned in lieu of termination, was discharged, or was demoted as the result of a disciplinary action, and the documented reasons and rationale</a:t>
            </a:r>
          </a:p>
        </p:txBody>
      </p:sp>
    </p:spTree>
    <p:extLst>
      <p:ext uri="{BB962C8B-B14F-4D97-AF65-F5344CB8AC3E}">
        <p14:creationId xmlns:p14="http://schemas.microsoft.com/office/powerpoint/2010/main" val="1831232477"/>
      </p:ext>
    </p:extLst>
  </p:cSld>
  <p:clrMapOvr>
    <a:masterClrMapping/>
  </p:clrMapOvr>
  <p:transition>
    <p:fade thruBlk="1"/>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7707" y="294198"/>
            <a:ext cx="10524930" cy="1397124"/>
          </a:xfrm>
        </p:spPr>
        <p:txBody>
          <a:bodyPr>
            <a:normAutofit/>
          </a:bodyPr>
          <a:lstStyle/>
          <a:p>
            <a:r>
              <a:rPr lang="en-US" dirty="0"/>
              <a:t>Persons Outside Government -  22.7(18)</a:t>
            </a:r>
            <a:endParaRPr lang="en-US" dirty="0">
              <a:solidFill>
                <a:srgbClr val="5194BA"/>
              </a:solidFill>
            </a:endParaRPr>
          </a:p>
        </p:txBody>
      </p:sp>
      <p:sp>
        <p:nvSpPr>
          <p:cNvPr id="3" name="TextBox 2"/>
          <p:cNvSpPr txBox="1"/>
          <p:nvPr/>
        </p:nvSpPr>
        <p:spPr>
          <a:xfrm>
            <a:off x="1261871" y="1893869"/>
            <a:ext cx="9839265" cy="4539704"/>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dirty="0">
                <a:solidFill>
                  <a:srgbClr val="000000"/>
                </a:solidFill>
              </a:rPr>
              <a:t>Communication received from a p</a:t>
            </a:r>
            <a:r>
              <a:rPr kumimoji="0" lang="en-US" sz="2000" b="0" i="0" u="none" strike="noStrike" kern="1200" cap="none" spc="0" normalizeH="0" baseline="0" noProof="0" dirty="0" err="1">
                <a:ln>
                  <a:noFill/>
                </a:ln>
                <a:solidFill>
                  <a:srgbClr val="000000"/>
                </a:solidFill>
                <a:effectLst/>
                <a:uLnTx/>
                <a:uFillTx/>
                <a:ea typeface="+mn-ea"/>
                <a:cs typeface="+mn-cs"/>
              </a:rPr>
              <a:t>erson</a:t>
            </a:r>
            <a:r>
              <a:rPr kumimoji="0" lang="en-US" sz="2000" b="0" i="0" u="none" strike="noStrike" kern="1200" cap="none" spc="0" normalizeH="0" baseline="0" noProof="0" dirty="0">
                <a:ln>
                  <a:noFill/>
                </a:ln>
                <a:solidFill>
                  <a:srgbClr val="000000"/>
                </a:solidFill>
                <a:effectLst/>
                <a:uLnTx/>
                <a:uFillTx/>
                <a:ea typeface="+mn-ea"/>
                <a:cs typeface="+mn-cs"/>
              </a:rPr>
              <a:t> outside government;</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ea typeface="+mn-ea"/>
                <a:cs typeface="+mn-cs"/>
              </a:rPr>
              <a:t>Communication is not required by law or rule; AND</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dirty="0">
                <a:solidFill>
                  <a:srgbClr val="000000"/>
                </a:solidFill>
              </a:rPr>
              <a:t>T</a:t>
            </a:r>
            <a:r>
              <a:rPr kumimoji="0" lang="en-US" sz="2000" b="0" i="0" u="none" strike="noStrike" kern="1200" cap="none" spc="0" normalizeH="0" baseline="0" noProof="0" dirty="0">
                <a:ln>
                  <a:noFill/>
                </a:ln>
                <a:solidFill>
                  <a:srgbClr val="000000"/>
                </a:solidFill>
                <a:effectLst/>
                <a:uLnTx/>
                <a:uFillTx/>
                <a:ea typeface="+mn-ea"/>
                <a:cs typeface="+mn-cs"/>
              </a:rPr>
              <a:t>he </a:t>
            </a:r>
            <a:r>
              <a:rPr kumimoji="0" lang="en-US" sz="2000" b="0" i="0" u="sng" strike="noStrike" kern="1200" cap="none" spc="0" normalizeH="0" baseline="0" noProof="0" dirty="0">
                <a:ln>
                  <a:noFill/>
                </a:ln>
                <a:solidFill>
                  <a:srgbClr val="000000"/>
                </a:solidFill>
                <a:effectLst/>
                <a:uLnTx/>
                <a:uFillTx/>
                <a:ea typeface="+mn-ea"/>
                <a:cs typeface="+mn-cs"/>
              </a:rPr>
              <a:t>lawful custodian could reasonably determine </a:t>
            </a:r>
            <a:r>
              <a:rPr kumimoji="0" lang="en-US" sz="2000" b="0" i="0" u="none" strike="noStrike" kern="1200" cap="none" spc="0" normalizeH="0" baseline="0" noProof="0" dirty="0">
                <a:ln>
                  <a:noFill/>
                </a:ln>
                <a:solidFill>
                  <a:srgbClr val="000000"/>
                </a:solidFill>
                <a:effectLst/>
                <a:uLnTx/>
                <a:uFillTx/>
                <a:ea typeface="+mn-ea"/>
                <a:cs typeface="+mn-cs"/>
              </a:rPr>
              <a:t>that the person would be dissuaded from reporting if the communication is made public.</a:t>
            </a:r>
          </a:p>
          <a:p>
            <a:pPr marL="800100" lvl="1" indent="-342900">
              <a:buFont typeface="Arial" panose="020B0604020202020204" pitchFamily="34" charset="0"/>
              <a:buChar char="•"/>
              <a:defRPr/>
            </a:pPr>
            <a:r>
              <a:rPr lang="en-US" sz="1900" dirty="0">
                <a:solidFill>
                  <a:srgbClr val="000000"/>
                </a:solidFill>
              </a:rPr>
              <a:t>The communication is a public record to the extent that the person outside of government making that communication consents to its treatment as a public record.</a:t>
            </a:r>
          </a:p>
          <a:p>
            <a:pPr marL="800100" lvl="1" indent="-342900">
              <a:buFont typeface="Arial" panose="020B0604020202020204" pitchFamily="34" charset="0"/>
              <a:buChar char="•"/>
              <a:defRPr/>
            </a:pPr>
            <a:r>
              <a:rPr lang="en-US" sz="1900" dirty="0">
                <a:solidFill>
                  <a:srgbClr val="000000"/>
                </a:solidFill>
              </a:rPr>
              <a:t>Information contained in the communication is a public record to the extent that it can be disclosed </a:t>
            </a:r>
            <a:r>
              <a:rPr lang="en-US" sz="1900" i="1" dirty="0">
                <a:solidFill>
                  <a:srgbClr val="000000"/>
                </a:solidFill>
              </a:rPr>
              <a:t>without directly or indirectly indicating the identity of the person outside of government.</a:t>
            </a:r>
          </a:p>
          <a:p>
            <a:pPr marL="800100" lvl="1" indent="-342900">
              <a:buFont typeface="Arial" panose="020B0604020202020204" pitchFamily="34" charset="0"/>
              <a:buChar char="•"/>
              <a:defRPr/>
            </a:pPr>
            <a:r>
              <a:rPr lang="en-US" sz="1900" dirty="0">
                <a:solidFill>
                  <a:srgbClr val="000000"/>
                </a:solidFill>
              </a:rPr>
              <a:t>Information contained in the communication is a public record to the extent that it indicates the date, time, specific location, and immediate facts and circumstances surrounding the occurrence of a crime or other illegal act, except to the extent that its disclosure would plainly and seriously jeopardize a continuing investigation or pose a clear and present danger to the safety of any person. </a:t>
            </a:r>
            <a:endParaRPr kumimoji="0" lang="en-US" sz="1900" b="0" i="0" u="none" strike="noStrike" kern="1200" cap="none" spc="0" normalizeH="0" baseline="0" noProof="0" dirty="0">
              <a:ln>
                <a:noFill/>
              </a:ln>
              <a:solidFill>
                <a:srgbClr val="000000"/>
              </a:solidFill>
              <a:effectLst/>
              <a:uLnTx/>
              <a:uFillTx/>
            </a:endParaRPr>
          </a:p>
        </p:txBody>
      </p:sp>
    </p:spTree>
    <p:extLst>
      <p:ext uri="{BB962C8B-B14F-4D97-AF65-F5344CB8AC3E}">
        <p14:creationId xmlns:p14="http://schemas.microsoft.com/office/powerpoint/2010/main" val="1286627440"/>
      </p:ext>
    </p:extLst>
  </p:cSld>
  <p:clrMapOvr>
    <a:masterClrMapping/>
  </p:clrMapOvr>
  <p:transition>
    <p:fade thruBlk="1"/>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E5189A-4970-4EB8-B7C1-50EA54A56A40}"/>
              </a:ext>
            </a:extLst>
          </p:cNvPr>
          <p:cNvSpPr>
            <a:spLocks noGrp="1"/>
          </p:cNvSpPr>
          <p:nvPr>
            <p:ph type="title"/>
          </p:nvPr>
        </p:nvSpPr>
        <p:spPr/>
        <p:txBody>
          <a:bodyPr/>
          <a:lstStyle/>
          <a:p>
            <a:r>
              <a:rPr lang="en-US" dirty="0"/>
              <a:t>Persons Outside Government -  22.7(18)</a:t>
            </a:r>
          </a:p>
        </p:txBody>
      </p:sp>
      <p:sp>
        <p:nvSpPr>
          <p:cNvPr id="3" name="TextBox 2">
            <a:extLst>
              <a:ext uri="{FF2B5EF4-FFF2-40B4-BE49-F238E27FC236}">
                <a16:creationId xmlns:a16="http://schemas.microsoft.com/office/drawing/2014/main" id="{96ECB67E-6D08-4B6B-AADA-488A8127B0E9}"/>
              </a:ext>
            </a:extLst>
          </p:cNvPr>
          <p:cNvSpPr txBox="1"/>
          <p:nvPr/>
        </p:nvSpPr>
        <p:spPr>
          <a:xfrm>
            <a:off x="1304925" y="2105025"/>
            <a:ext cx="9582150" cy="3970318"/>
          </a:xfrm>
          <a:prstGeom prst="rect">
            <a:avLst/>
          </a:prstGeom>
          <a:noFill/>
        </p:spPr>
        <p:txBody>
          <a:bodyPr wrap="square" rtlCol="0">
            <a:spAutoFit/>
          </a:bodyPr>
          <a:lstStyle/>
          <a:p>
            <a:r>
              <a:rPr lang="en-US" sz="2100" b="1" dirty="0">
                <a:solidFill>
                  <a:srgbClr val="000000"/>
                </a:solidFill>
              </a:rPr>
              <a:t>Job applications from external candidates </a:t>
            </a:r>
            <a:r>
              <a:rPr lang="en-US" sz="2100" dirty="0">
                <a:solidFill>
                  <a:srgbClr val="000000"/>
                </a:solidFill>
              </a:rPr>
              <a:t>(not currently employed by the government body) can be confidential pursuant to Iowa Code § 22.7(18) if the custodian has reason to believe disclosure would discourage outsiders from future communications.</a:t>
            </a:r>
          </a:p>
          <a:p>
            <a:endParaRPr lang="en-US" sz="2100" dirty="0">
              <a:solidFill>
                <a:srgbClr val="000000"/>
              </a:solidFill>
            </a:endParaRPr>
          </a:p>
          <a:p>
            <a:r>
              <a:rPr lang="en-US" sz="2100" b="1" dirty="0">
                <a:solidFill>
                  <a:srgbClr val="000000"/>
                </a:solidFill>
              </a:rPr>
              <a:t>Does not </a:t>
            </a:r>
            <a:r>
              <a:rPr lang="en-US" sz="2100" dirty="0">
                <a:solidFill>
                  <a:srgbClr val="000000"/>
                </a:solidFill>
              </a:rPr>
              <a:t>apply to internal government body candidates because they have an “arrangement for compensation” with the government body.</a:t>
            </a:r>
          </a:p>
          <a:p>
            <a:endParaRPr lang="en-US" sz="2100" dirty="0">
              <a:solidFill>
                <a:srgbClr val="000000"/>
              </a:solidFill>
            </a:endParaRPr>
          </a:p>
          <a:p>
            <a:r>
              <a:rPr lang="en-US" sz="2100" i="1" dirty="0">
                <a:solidFill>
                  <a:srgbClr val="000000"/>
                </a:solidFill>
              </a:rPr>
              <a:t>See </a:t>
            </a:r>
            <a:r>
              <a:rPr lang="en-US" sz="2100" i="1" dirty="0" err="1">
                <a:solidFill>
                  <a:srgbClr val="000000"/>
                </a:solidFill>
              </a:rPr>
              <a:t>Teig</a:t>
            </a:r>
            <a:r>
              <a:rPr lang="en-US" sz="2100" i="1" dirty="0">
                <a:solidFill>
                  <a:srgbClr val="000000"/>
                </a:solidFill>
              </a:rPr>
              <a:t> v. Chavez</a:t>
            </a:r>
            <a:r>
              <a:rPr lang="en-US" sz="2100" dirty="0">
                <a:solidFill>
                  <a:srgbClr val="000000"/>
                </a:solidFill>
              </a:rPr>
              <a:t>, </a:t>
            </a:r>
            <a:r>
              <a:rPr lang="pl-PL" sz="2100" dirty="0">
                <a:solidFill>
                  <a:srgbClr val="000000"/>
                </a:solidFill>
              </a:rPr>
              <a:t>8 N.W.3d 484</a:t>
            </a:r>
            <a:r>
              <a:rPr lang="en-US" sz="2100" dirty="0">
                <a:solidFill>
                  <a:srgbClr val="000000"/>
                </a:solidFill>
              </a:rPr>
              <a:t> (Iowa 2024)</a:t>
            </a:r>
          </a:p>
          <a:p>
            <a:endParaRPr lang="en-US" sz="2100" dirty="0">
              <a:solidFill>
                <a:srgbClr val="000000"/>
              </a:solidFill>
            </a:endParaRPr>
          </a:p>
          <a:p>
            <a:r>
              <a:rPr lang="en-US" sz="2100" b="1" dirty="0">
                <a:solidFill>
                  <a:srgbClr val="000000"/>
                </a:solidFill>
              </a:rPr>
              <a:t>Does not </a:t>
            </a:r>
            <a:r>
              <a:rPr lang="en-US" sz="2100" dirty="0">
                <a:solidFill>
                  <a:srgbClr val="000000"/>
                </a:solidFill>
              </a:rPr>
              <a:t>apply to applications to fill an elected office. </a:t>
            </a:r>
            <a:r>
              <a:rPr lang="en-US" sz="2100" i="1" dirty="0">
                <a:solidFill>
                  <a:srgbClr val="000000"/>
                </a:solidFill>
              </a:rPr>
              <a:t>See </a:t>
            </a:r>
            <a:r>
              <a:rPr lang="en-US" sz="2100" dirty="0">
                <a:solidFill>
                  <a:srgbClr val="000000"/>
                </a:solidFill>
              </a:rPr>
              <a:t>Dierks v. Scott County, No. 23–1729 (Feb. 14, 2025).</a:t>
            </a:r>
          </a:p>
        </p:txBody>
      </p:sp>
    </p:spTree>
    <p:extLst>
      <p:ext uri="{BB962C8B-B14F-4D97-AF65-F5344CB8AC3E}">
        <p14:creationId xmlns:p14="http://schemas.microsoft.com/office/powerpoint/2010/main" val="3322771509"/>
      </p:ext>
    </p:extLst>
  </p:cSld>
  <p:clrMapOvr>
    <a:masterClrMapping/>
  </p:clrMapOvr>
  <p:transition>
    <p:fade thruBlk="1"/>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1" y="294198"/>
            <a:ext cx="10270765" cy="1397124"/>
          </a:xfrm>
        </p:spPr>
        <p:txBody>
          <a:bodyPr>
            <a:normAutofit/>
          </a:bodyPr>
          <a:lstStyle/>
          <a:p>
            <a:r>
              <a:rPr lang="en-US" dirty="0">
                <a:solidFill>
                  <a:srgbClr val="5194BA"/>
                </a:solidFill>
              </a:rPr>
              <a:t>“Draft” Records - 22.7(65)</a:t>
            </a:r>
            <a:endParaRPr lang="en-US" sz="3000" dirty="0">
              <a:solidFill>
                <a:srgbClr val="5194BA"/>
              </a:solidFill>
            </a:endParaRPr>
          </a:p>
        </p:txBody>
      </p:sp>
      <p:sp>
        <p:nvSpPr>
          <p:cNvPr id="3" name="TextBox 2"/>
          <p:cNvSpPr txBox="1"/>
          <p:nvPr/>
        </p:nvSpPr>
        <p:spPr>
          <a:xfrm>
            <a:off x="1261872" y="2278877"/>
            <a:ext cx="9101328" cy="2677656"/>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ea typeface="+mn-ea"/>
                <a:cs typeface="+mn-cs"/>
              </a:rPr>
              <a:t>Custodians can withhold “tentative, preliminary, draft, speculative, or research material, prior to its completion for the purpose for which it is intended.” </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100" b="0" i="0" u="none" strike="noStrike" kern="1200" cap="none" spc="0" normalizeH="0" baseline="0" noProof="0" dirty="0">
              <a:ln>
                <a:noFill/>
              </a:ln>
              <a:solidFill>
                <a:srgbClr val="000000"/>
              </a:solidFill>
              <a:effectLst/>
              <a:uLnTx/>
              <a:uFillTx/>
              <a:ea typeface="+mn-ea"/>
              <a:cs typeface="+mn-cs"/>
            </a:endParaRPr>
          </a:p>
          <a:p>
            <a:pPr marL="342900" lvl="0" indent="-342900">
              <a:buFont typeface="Arial" panose="020B0604020202020204" pitchFamily="34" charset="0"/>
              <a:buChar char="•"/>
              <a:defRPr/>
            </a:pPr>
            <a:r>
              <a:rPr kumimoji="0" lang="en-US" sz="2100" b="0" i="0" u="none" strike="noStrike" kern="1200" cap="none" spc="0" normalizeH="0" baseline="0" noProof="0" dirty="0">
                <a:ln>
                  <a:noFill/>
                </a:ln>
                <a:solidFill>
                  <a:srgbClr val="000000"/>
                </a:solidFill>
                <a:effectLst/>
                <a:uLnTx/>
                <a:uFillTx/>
                <a:ea typeface="+mn-ea"/>
                <a:cs typeface="+mn-cs"/>
              </a:rPr>
              <a:t>This exception does not apply to public records that are actually submitted for use by government bodies or that are used in the formulation, recommendation, adoption of government policy or action. Iowa Code </a:t>
            </a:r>
            <a:r>
              <a:rPr lang="en-US" sz="2100" dirty="0">
                <a:solidFill>
                  <a:srgbClr val="000000"/>
                </a:solidFill>
              </a:rPr>
              <a:t>§ </a:t>
            </a:r>
            <a:r>
              <a:rPr kumimoji="0" lang="en-US" sz="2100" b="0" u="none" strike="noStrike" kern="1200" cap="none" spc="0" normalizeH="0" baseline="0" noProof="0" dirty="0">
                <a:ln>
                  <a:noFill/>
                </a:ln>
                <a:solidFill>
                  <a:srgbClr val="000000"/>
                </a:solidFill>
                <a:effectLst/>
                <a:uLnTx/>
                <a:uFillTx/>
                <a:ea typeface="+mn-ea"/>
                <a:cs typeface="+mn-cs"/>
              </a:rPr>
              <a:t>22.7(65).</a:t>
            </a:r>
          </a:p>
        </p:txBody>
      </p:sp>
    </p:spTree>
    <p:extLst>
      <p:ext uri="{BB962C8B-B14F-4D97-AF65-F5344CB8AC3E}">
        <p14:creationId xmlns:p14="http://schemas.microsoft.com/office/powerpoint/2010/main" val="2126821873"/>
      </p:ext>
    </p:extLst>
  </p:cSld>
  <p:clrMapOvr>
    <a:masterClrMapping/>
  </p:clrMapOvr>
  <p:transition>
    <p:fade thruBlk="1"/>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C3AAEB-6F48-46E9-81EC-CD94DFCFAB50}"/>
              </a:ext>
            </a:extLst>
          </p:cNvPr>
          <p:cNvSpPr>
            <a:spLocks noGrp="1"/>
          </p:cNvSpPr>
          <p:nvPr>
            <p:ph type="title"/>
          </p:nvPr>
        </p:nvSpPr>
        <p:spPr/>
        <p:txBody>
          <a:bodyPr/>
          <a:lstStyle/>
          <a:p>
            <a:r>
              <a:rPr lang="en-US" dirty="0"/>
              <a:t>23AO:0008 Draft Documents</a:t>
            </a:r>
          </a:p>
        </p:txBody>
      </p:sp>
      <p:pic>
        <p:nvPicPr>
          <p:cNvPr id="3" name="Picture 2">
            <a:extLst>
              <a:ext uri="{FF2B5EF4-FFF2-40B4-BE49-F238E27FC236}">
                <a16:creationId xmlns:a16="http://schemas.microsoft.com/office/drawing/2014/main" id="{F06B2332-EE65-4EAA-9363-787318F2F4F8}"/>
              </a:ext>
            </a:extLst>
          </p:cNvPr>
          <p:cNvPicPr>
            <a:picLocks noChangeAspect="1"/>
          </p:cNvPicPr>
          <p:nvPr/>
        </p:nvPicPr>
        <p:blipFill>
          <a:blip r:embed="rId3"/>
          <a:stretch>
            <a:fillRect/>
          </a:stretch>
        </p:blipFill>
        <p:spPr>
          <a:xfrm>
            <a:off x="1415213" y="2051328"/>
            <a:ext cx="9080937" cy="4512474"/>
          </a:xfrm>
          <a:prstGeom prst="rect">
            <a:avLst/>
          </a:prstGeom>
        </p:spPr>
      </p:pic>
    </p:spTree>
    <p:extLst>
      <p:ext uri="{BB962C8B-B14F-4D97-AF65-F5344CB8AC3E}">
        <p14:creationId xmlns:p14="http://schemas.microsoft.com/office/powerpoint/2010/main" val="2266530635"/>
      </p:ext>
    </p:extLst>
  </p:cSld>
  <p:clrMapOvr>
    <a:masterClrMapping/>
  </p:clrMapOvr>
  <p:transition>
    <p:fade thruBlk="1"/>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3979" y="294198"/>
            <a:ext cx="10778657" cy="1397124"/>
          </a:xfrm>
        </p:spPr>
        <p:txBody>
          <a:bodyPr>
            <a:normAutofit/>
          </a:bodyPr>
          <a:lstStyle/>
          <a:p>
            <a:r>
              <a:rPr lang="en-US" dirty="0"/>
              <a:t>Police Investigative Files - 22.7(5)</a:t>
            </a:r>
          </a:p>
        </p:txBody>
      </p:sp>
      <p:sp>
        <p:nvSpPr>
          <p:cNvPr id="3" name="TextBox 2"/>
          <p:cNvSpPr txBox="1"/>
          <p:nvPr/>
        </p:nvSpPr>
        <p:spPr>
          <a:xfrm>
            <a:off x="1261872" y="1845743"/>
            <a:ext cx="9101328" cy="3631763"/>
          </a:xfrm>
          <a:prstGeom prst="rect">
            <a:avLst/>
          </a:prstGeom>
          <a:noFill/>
        </p:spPr>
        <p:txBody>
          <a:bodyPr wrap="square" rtlCol="0">
            <a:spAutoFit/>
          </a:bodyPr>
          <a:lstStyle/>
          <a:p>
            <a:pPr lvl="0">
              <a:defRPr/>
            </a:pPr>
            <a:endParaRPr lang="en-US" sz="2000" b="1" dirty="0">
              <a:solidFill>
                <a:srgbClr val="000000"/>
              </a:solidFill>
            </a:endParaRPr>
          </a:p>
          <a:p>
            <a:pPr lvl="0">
              <a:defRPr/>
            </a:pPr>
            <a:r>
              <a:rPr lang="en-US" sz="2100" b="1" dirty="0">
                <a:solidFill>
                  <a:srgbClr val="000000"/>
                </a:solidFill>
              </a:rPr>
              <a:t>Police investigative files are not guaranteed confidentiality, but rather must qualify for the privilege of confidentiality using a balancing test.</a:t>
            </a:r>
          </a:p>
          <a:p>
            <a:pPr lvl="0">
              <a:defRPr/>
            </a:pPr>
            <a:endParaRPr lang="en-US" sz="2100" b="1" dirty="0">
              <a:solidFill>
                <a:srgbClr val="000000"/>
              </a:solidFill>
            </a:endParaRPr>
          </a:p>
          <a:p>
            <a:pPr lvl="0">
              <a:defRPr/>
            </a:pPr>
            <a:endParaRPr lang="en-US" sz="2100" b="1" dirty="0">
              <a:solidFill>
                <a:srgbClr val="000000"/>
              </a:solidFill>
            </a:endParaRPr>
          </a:p>
          <a:p>
            <a:pPr marL="342900" lvl="0" indent="-342900">
              <a:buFont typeface="Arial" panose="020B0604020202020204" pitchFamily="34" charset="0"/>
              <a:buChar char="•"/>
              <a:defRPr/>
            </a:pPr>
            <a:r>
              <a:rPr lang="en-US" sz="2100" dirty="0">
                <a:solidFill>
                  <a:srgbClr val="000000"/>
                </a:solidFill>
              </a:rPr>
              <a:t>The confidentiality afforded to police investigative reports under 22.7(5) is a qualified, rather than categorical, privilege. </a:t>
            </a:r>
            <a:r>
              <a:rPr lang="en-US" sz="2100" i="1" dirty="0">
                <a:solidFill>
                  <a:srgbClr val="000000"/>
                </a:solidFill>
              </a:rPr>
              <a:t>See Mitchell v. City of Cedar Rapids</a:t>
            </a:r>
            <a:r>
              <a:rPr lang="en-US" sz="2100" dirty="0">
                <a:solidFill>
                  <a:srgbClr val="000000"/>
                </a:solidFill>
              </a:rPr>
              <a:t>, 926 N.W.2d 222, 232–234 (Iowa 2019). …demonstrating that a particular record is part of a police investigative report is a necessary, but not sufficient, condition to an ultimate determination that the record is in fact confidential under § 22.7(5). </a:t>
            </a:r>
          </a:p>
        </p:txBody>
      </p:sp>
    </p:spTree>
    <p:extLst>
      <p:ext uri="{BB962C8B-B14F-4D97-AF65-F5344CB8AC3E}">
        <p14:creationId xmlns:p14="http://schemas.microsoft.com/office/powerpoint/2010/main" val="2820032157"/>
      </p:ext>
    </p:extLst>
  </p:cSld>
  <p:clrMapOvr>
    <a:masterClrMapping/>
  </p:clrMapOvr>
  <p:transition>
    <p:fade thruBlk="1"/>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0021" y="294198"/>
            <a:ext cx="10762615" cy="1397124"/>
          </a:xfrm>
        </p:spPr>
        <p:txBody>
          <a:bodyPr>
            <a:normAutofit/>
          </a:bodyPr>
          <a:lstStyle/>
          <a:p>
            <a:r>
              <a:rPr lang="en-US" dirty="0"/>
              <a:t>Police Investigative Files - 22.7(5)</a:t>
            </a:r>
          </a:p>
        </p:txBody>
      </p:sp>
      <p:sp>
        <p:nvSpPr>
          <p:cNvPr id="3" name="TextBox 2"/>
          <p:cNvSpPr txBox="1"/>
          <p:nvPr/>
        </p:nvSpPr>
        <p:spPr>
          <a:xfrm>
            <a:off x="1261872" y="1749491"/>
            <a:ext cx="9101328" cy="4601260"/>
          </a:xfrm>
          <a:prstGeom prst="rect">
            <a:avLst/>
          </a:prstGeom>
          <a:noFill/>
        </p:spPr>
        <p:txBody>
          <a:bodyPr wrap="square" rtlCol="0">
            <a:spAutoFit/>
          </a:bodyPr>
          <a:lstStyle/>
          <a:p>
            <a:pPr lvl="0">
              <a:defRPr/>
            </a:pPr>
            <a:endParaRPr lang="en-US" sz="2000" b="1" dirty="0">
              <a:solidFill>
                <a:srgbClr val="000000"/>
              </a:solidFill>
            </a:endParaRPr>
          </a:p>
          <a:p>
            <a:pPr marL="342900" lvl="0" indent="-342900">
              <a:buFont typeface="Arial" panose="020B0604020202020204" pitchFamily="34" charset="0"/>
              <a:buChar char="•"/>
              <a:defRPr/>
            </a:pPr>
            <a:r>
              <a:rPr lang="en-US" sz="2100" dirty="0">
                <a:solidFill>
                  <a:srgbClr val="000000"/>
                </a:solidFill>
              </a:rPr>
              <a:t>In addition to demonstrating that the record in question is part of an investigative report, “[a]n official claiming the privilege must satisfy a three-part test: (1) a public officer is being examined, (2) the communication [to the officer] was made in official confidence, and (3) the public interest would suffer by disclosure.” </a:t>
            </a:r>
            <a:r>
              <a:rPr lang="en-US" sz="2100" i="1" dirty="0">
                <a:solidFill>
                  <a:srgbClr val="000000"/>
                </a:solidFill>
              </a:rPr>
              <a:t>Mitchell v. City of Cedar Rapids</a:t>
            </a:r>
            <a:r>
              <a:rPr lang="en-US" sz="2100" dirty="0">
                <a:solidFill>
                  <a:srgbClr val="000000"/>
                </a:solidFill>
              </a:rPr>
              <a:t>, 926 N.W.2d 222, 232 (Iowa 2019) (citing </a:t>
            </a:r>
            <a:r>
              <a:rPr lang="en-US" sz="2100" i="1" dirty="0">
                <a:solidFill>
                  <a:srgbClr val="000000"/>
                </a:solidFill>
              </a:rPr>
              <a:t>Hawk Eye v. Jackson</a:t>
            </a:r>
            <a:r>
              <a:rPr lang="en-US" sz="2100" dirty="0">
                <a:solidFill>
                  <a:srgbClr val="000000"/>
                </a:solidFill>
              </a:rPr>
              <a:t>, 521 N.W.2d 750, 752 (Iowa 1994)).</a:t>
            </a:r>
          </a:p>
          <a:p>
            <a:pPr marL="342900" lvl="0" indent="-342900">
              <a:buFont typeface="Arial" panose="020B0604020202020204" pitchFamily="34" charset="0"/>
              <a:buChar char="•"/>
              <a:defRPr/>
            </a:pPr>
            <a:endParaRPr kumimoji="0" lang="en-US" sz="2100" b="0" i="0" u="none" strike="noStrike" kern="1200" cap="none" spc="0" normalizeH="0" baseline="0" noProof="0" dirty="0">
              <a:ln>
                <a:noFill/>
              </a:ln>
              <a:solidFill>
                <a:srgbClr val="000000"/>
              </a:solidFill>
              <a:effectLst/>
              <a:uLnTx/>
              <a:uFillTx/>
              <a:latin typeface="Arial" panose="020B0604020202020204"/>
            </a:endParaRPr>
          </a:p>
          <a:p>
            <a:pPr marL="342900" lvl="0" indent="-342900">
              <a:buFont typeface="Arial" panose="020B0604020202020204" pitchFamily="34" charset="0"/>
              <a:buChar char="•"/>
              <a:defRPr/>
            </a:pPr>
            <a:r>
              <a:rPr lang="en-US" sz="2100" dirty="0">
                <a:solidFill>
                  <a:srgbClr val="000000"/>
                </a:solidFill>
                <a:latin typeface="Arial" panose="020B0604020202020204"/>
              </a:rPr>
              <a:t>The Iowa Public Information Board has applied the balancing test in numerous complaint and advisory opinions, which can be found on the Iowa Public Information Board website. For example, see Iowa Public Information Board Advisory Opinion 23AO:0003 – Confidentiality of Peace Officer Investigative Files.</a:t>
            </a:r>
            <a:endParaRPr kumimoji="0" lang="en-US" sz="2100" b="0" i="0" u="none" strike="noStrike" kern="1200" cap="none" spc="0" normalizeH="0" baseline="0" noProof="0" dirty="0">
              <a:ln>
                <a:noFill/>
              </a:ln>
              <a:solidFill>
                <a:srgbClr val="000000"/>
              </a:solidFill>
              <a:effectLst/>
              <a:uLnTx/>
              <a:uFillTx/>
              <a:latin typeface="Arial" panose="020B0604020202020204"/>
            </a:endParaRPr>
          </a:p>
        </p:txBody>
      </p:sp>
    </p:spTree>
    <p:extLst>
      <p:ext uri="{BB962C8B-B14F-4D97-AF65-F5344CB8AC3E}">
        <p14:creationId xmlns:p14="http://schemas.microsoft.com/office/powerpoint/2010/main" val="1023963402"/>
      </p:ext>
    </p:extLst>
  </p:cSld>
  <p:clrMapOvr>
    <a:masterClrMapping/>
  </p:clrMapOvr>
  <p:transition>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1D364E7-37E3-49CD-A461-A4BB22477B56}"/>
              </a:ext>
            </a:extLst>
          </p:cNvPr>
          <p:cNvSpPr>
            <a:spLocks noGrp="1"/>
          </p:cNvSpPr>
          <p:nvPr>
            <p:ph type="title"/>
          </p:nvPr>
        </p:nvSpPr>
        <p:spPr>
          <a:xfrm>
            <a:off x="1085409" y="2730438"/>
            <a:ext cx="10111980" cy="1397124"/>
          </a:xfrm>
        </p:spPr>
        <p:txBody>
          <a:bodyPr/>
          <a:lstStyle/>
          <a:p>
            <a:r>
              <a:rPr lang="en-US" dirty="0"/>
              <a:t>Are you a governmental body?</a:t>
            </a:r>
          </a:p>
        </p:txBody>
      </p:sp>
    </p:spTree>
    <p:extLst>
      <p:ext uri="{BB962C8B-B14F-4D97-AF65-F5344CB8AC3E}">
        <p14:creationId xmlns:p14="http://schemas.microsoft.com/office/powerpoint/2010/main" val="591102614"/>
      </p:ext>
    </p:extLst>
  </p:cSld>
  <p:clrMapOvr>
    <a:masterClrMapping/>
  </p:clrMapOvr>
  <p:transition>
    <p:fade thruBlk="1"/>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1" y="294198"/>
            <a:ext cx="10270765" cy="1397124"/>
          </a:xfrm>
        </p:spPr>
        <p:txBody>
          <a:bodyPr>
            <a:normAutofit/>
          </a:bodyPr>
          <a:lstStyle/>
          <a:p>
            <a:r>
              <a:rPr lang="en-US" dirty="0">
                <a:solidFill>
                  <a:srgbClr val="5194BA"/>
                </a:solidFill>
              </a:rPr>
              <a:t>Settlement Records - 22.13</a:t>
            </a:r>
            <a:endParaRPr lang="en-US" sz="3000" dirty="0">
              <a:solidFill>
                <a:srgbClr val="5194BA"/>
              </a:solidFill>
            </a:endParaRPr>
          </a:p>
        </p:txBody>
      </p:sp>
      <p:sp>
        <p:nvSpPr>
          <p:cNvPr id="3" name="TextBox 2"/>
          <p:cNvSpPr txBox="1"/>
          <p:nvPr/>
        </p:nvSpPr>
        <p:spPr>
          <a:xfrm>
            <a:off x="1261872" y="2367858"/>
            <a:ext cx="9101328" cy="2354491"/>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ea typeface="+mn-ea"/>
                <a:cs typeface="+mn-cs"/>
              </a:rPr>
              <a:t>When a government body is involved in a legal dispute, the </a:t>
            </a:r>
            <a:r>
              <a:rPr lang="en-US" sz="2100" dirty="0">
                <a:solidFill>
                  <a:srgbClr val="000000"/>
                </a:solidFill>
              </a:rPr>
              <a:t>body</a:t>
            </a:r>
            <a:r>
              <a:rPr kumimoji="0" lang="en-US" sz="2100" b="0" i="0" u="none" strike="noStrike" kern="1200" cap="none" spc="0" normalizeH="0" baseline="0" noProof="0" dirty="0">
                <a:ln>
                  <a:noFill/>
                </a:ln>
                <a:solidFill>
                  <a:srgbClr val="000000"/>
                </a:solidFill>
                <a:effectLst/>
                <a:uLnTx/>
                <a:uFillTx/>
                <a:ea typeface="+mn-ea"/>
                <a:cs typeface="+mn-cs"/>
              </a:rPr>
              <a:t> must prepare a summary after the dispute is resolved that indicates the identity of the parties involved, the nature of the dispute and the terms of the settlement. </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100" b="0" i="0" u="none" strike="noStrike" kern="1200" cap="none" spc="0" normalizeH="0" baseline="0" noProof="0" dirty="0">
              <a:ln>
                <a:noFill/>
              </a:ln>
              <a:solidFill>
                <a:srgbClr val="000000"/>
              </a:solidFill>
              <a:effectLst/>
              <a:uLnTx/>
              <a:uFillTx/>
              <a:ea typeface="+mn-ea"/>
              <a:cs typeface="+mn-cs"/>
            </a:endParaRPr>
          </a:p>
          <a:p>
            <a:pPr marL="342900" lvl="0" indent="-342900">
              <a:buFont typeface="Arial" panose="020B0604020202020204" pitchFamily="34" charset="0"/>
              <a:buChar char="•"/>
              <a:defRPr/>
            </a:pPr>
            <a:r>
              <a:rPr kumimoji="0" lang="en-US" sz="2100" b="0" i="0" u="none" strike="noStrike" kern="1200" cap="none" spc="0" normalizeH="0" baseline="0" noProof="0" dirty="0">
                <a:ln>
                  <a:noFill/>
                </a:ln>
                <a:solidFill>
                  <a:srgbClr val="000000"/>
                </a:solidFill>
                <a:effectLst/>
                <a:uLnTx/>
                <a:uFillTx/>
                <a:ea typeface="+mn-ea"/>
                <a:cs typeface="+mn-cs"/>
              </a:rPr>
              <a:t>The summary and the settlement agreement are public records. Iowa Code </a:t>
            </a:r>
            <a:r>
              <a:rPr lang="en-US" sz="2100" dirty="0">
                <a:solidFill>
                  <a:srgbClr val="000000"/>
                </a:solidFill>
              </a:rPr>
              <a:t>§ </a:t>
            </a:r>
            <a:r>
              <a:rPr kumimoji="0" lang="en-US" sz="2100" b="0" i="0" u="none" strike="noStrike" kern="1200" cap="none" spc="0" normalizeH="0" baseline="0" noProof="0" dirty="0">
                <a:ln>
                  <a:noFill/>
                </a:ln>
                <a:solidFill>
                  <a:srgbClr val="000000"/>
                </a:solidFill>
                <a:effectLst/>
                <a:uLnTx/>
                <a:uFillTx/>
                <a:ea typeface="+mn-ea"/>
                <a:cs typeface="+mn-cs"/>
              </a:rPr>
              <a:t>22.13.</a:t>
            </a:r>
          </a:p>
        </p:txBody>
      </p:sp>
    </p:spTree>
    <p:extLst>
      <p:ext uri="{BB962C8B-B14F-4D97-AF65-F5344CB8AC3E}">
        <p14:creationId xmlns:p14="http://schemas.microsoft.com/office/powerpoint/2010/main" val="660493691"/>
      </p:ext>
    </p:extLst>
  </p:cSld>
  <p:clrMapOvr>
    <a:masterClrMapping/>
  </p:clrMapOvr>
  <p:transition>
    <p:fade thruBlk="1"/>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1" y="294198"/>
            <a:ext cx="10270765" cy="1397124"/>
          </a:xfrm>
        </p:spPr>
        <p:txBody>
          <a:bodyPr>
            <a:normAutofit/>
          </a:bodyPr>
          <a:lstStyle/>
          <a:p>
            <a:r>
              <a:rPr lang="en-US" dirty="0">
                <a:solidFill>
                  <a:srgbClr val="5194BA"/>
                </a:solidFill>
              </a:rPr>
              <a:t>Release of Confidential Records</a:t>
            </a:r>
            <a:endParaRPr lang="en-US" sz="3000" dirty="0">
              <a:solidFill>
                <a:srgbClr val="5194BA"/>
              </a:solidFill>
            </a:endParaRPr>
          </a:p>
        </p:txBody>
      </p:sp>
      <p:sp>
        <p:nvSpPr>
          <p:cNvPr id="3" name="TextBox 2"/>
          <p:cNvSpPr txBox="1"/>
          <p:nvPr/>
        </p:nvSpPr>
        <p:spPr>
          <a:xfrm>
            <a:off x="1261872" y="2283359"/>
            <a:ext cx="9101328" cy="300082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100" dirty="0">
                <a:solidFill>
                  <a:srgbClr val="000000"/>
                </a:solidFill>
              </a:rPr>
              <a:t>Iowa </a:t>
            </a:r>
            <a:r>
              <a:rPr kumimoji="0" lang="en-US" sz="2100" b="0" i="0" u="none" strike="noStrike" kern="1200" cap="none" spc="0" normalizeH="0" baseline="0" noProof="0" dirty="0">
                <a:ln>
                  <a:noFill/>
                </a:ln>
                <a:solidFill>
                  <a:srgbClr val="000000"/>
                </a:solidFill>
                <a:effectLst/>
                <a:uLnTx/>
                <a:uFillTx/>
                <a:ea typeface="+mn-ea"/>
                <a:cs typeface="+mn-cs"/>
              </a:rPr>
              <a:t>public records law allows the release of confidential information when:</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100" b="0" i="0" u="none" strike="noStrike" kern="1200" cap="none" spc="0" normalizeH="0" baseline="0" noProof="0" dirty="0">
              <a:ln>
                <a:noFill/>
              </a:ln>
              <a:solidFill>
                <a:srgbClr val="000000"/>
              </a:solidFill>
              <a:effectLst/>
              <a:uLnTx/>
              <a:uFillTx/>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100" dirty="0">
                <a:solidFill>
                  <a:srgbClr val="000000"/>
                </a:solidFill>
              </a:rPr>
              <a:t>O</a:t>
            </a:r>
            <a:r>
              <a:rPr kumimoji="0" lang="en-US" sz="2100" b="0" i="0" u="none" strike="noStrike" kern="1200" cap="none" spc="0" normalizeH="0" baseline="0" noProof="0" dirty="0" err="1">
                <a:ln>
                  <a:noFill/>
                </a:ln>
                <a:solidFill>
                  <a:srgbClr val="000000"/>
                </a:solidFill>
                <a:effectLst/>
                <a:uLnTx/>
                <a:uFillTx/>
                <a:ea typeface="+mn-ea"/>
                <a:cs typeface="+mn-cs"/>
              </a:rPr>
              <a:t>rdered</a:t>
            </a:r>
            <a:r>
              <a:rPr kumimoji="0" lang="en-US" sz="2100" b="0" i="0" u="none" strike="noStrike" kern="1200" cap="none" spc="0" normalizeH="0" baseline="0" noProof="0" dirty="0">
                <a:ln>
                  <a:noFill/>
                </a:ln>
                <a:solidFill>
                  <a:srgbClr val="000000"/>
                </a:solidFill>
                <a:effectLst/>
                <a:uLnTx/>
                <a:uFillTx/>
                <a:ea typeface="+mn-ea"/>
                <a:cs typeface="+mn-cs"/>
              </a:rPr>
              <a:t> by a court,</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2100" dirty="0">
              <a:solidFill>
                <a:srgbClr val="000000"/>
              </a:solidFill>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srgbClr val="000000"/>
                </a:solidFill>
                <a:effectLst/>
                <a:uLnTx/>
                <a:uFillTx/>
                <a:ea typeface="+mn-ea"/>
                <a:cs typeface="+mn-cs"/>
              </a:rPr>
              <a:t>Released by the lawful custodian of the records, or </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100" b="0" i="0" u="none" strike="noStrike" kern="1200" cap="none" spc="0" normalizeH="0" baseline="0" noProof="0" dirty="0">
              <a:ln>
                <a:noFill/>
              </a:ln>
              <a:solidFill>
                <a:srgbClr val="000000"/>
              </a:solidFill>
              <a:effectLst/>
              <a:uLnTx/>
              <a:uFillTx/>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100" dirty="0">
                <a:solidFill>
                  <a:srgbClr val="000000"/>
                </a:solidFill>
              </a:rPr>
              <a:t>Released </a:t>
            </a:r>
            <a:r>
              <a:rPr kumimoji="0" lang="en-US" sz="2100" b="0" i="0" u="none" strike="noStrike" kern="1200" cap="none" spc="0" normalizeH="0" baseline="0" noProof="0" dirty="0">
                <a:ln>
                  <a:noFill/>
                </a:ln>
                <a:solidFill>
                  <a:srgbClr val="000000"/>
                </a:solidFill>
                <a:effectLst/>
                <a:uLnTx/>
                <a:uFillTx/>
                <a:ea typeface="+mn-ea"/>
                <a:cs typeface="+mn-cs"/>
              </a:rPr>
              <a:t>by another person duly authorized to release such information.</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2100" dirty="0">
              <a:solidFill>
                <a:srgbClr val="000000"/>
              </a:solidFill>
            </a:endParaRPr>
          </a:p>
          <a:p>
            <a:pPr lvl="0">
              <a:defRPr/>
            </a:pPr>
            <a:r>
              <a:rPr lang="en-US" sz="2100" dirty="0">
                <a:solidFill>
                  <a:srgbClr val="000000"/>
                </a:solidFill>
              </a:rPr>
              <a:t>Iowa Code § 22.7</a:t>
            </a:r>
            <a:endParaRPr kumimoji="0" lang="en-US" sz="2100" u="none" strike="noStrike" kern="1200" cap="none" spc="0" normalizeH="0" baseline="0" noProof="0" dirty="0">
              <a:ln>
                <a:noFill/>
              </a:ln>
              <a:solidFill>
                <a:srgbClr val="000000"/>
              </a:solidFill>
              <a:effectLst/>
              <a:uLnTx/>
              <a:uFillTx/>
              <a:ea typeface="+mn-ea"/>
              <a:cs typeface="+mn-cs"/>
            </a:endParaRPr>
          </a:p>
        </p:txBody>
      </p:sp>
    </p:spTree>
    <p:extLst>
      <p:ext uri="{BB962C8B-B14F-4D97-AF65-F5344CB8AC3E}">
        <p14:creationId xmlns:p14="http://schemas.microsoft.com/office/powerpoint/2010/main" val="2019545136"/>
      </p:ext>
    </p:extLst>
  </p:cSld>
  <p:clrMapOvr>
    <a:masterClrMapping/>
  </p:clrMapOvr>
  <p:transition>
    <p:fade thruBlk="1"/>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1D364E7-37E3-49CD-A461-A4BB22477B56}"/>
              </a:ext>
            </a:extLst>
          </p:cNvPr>
          <p:cNvSpPr>
            <a:spLocks noGrp="1"/>
          </p:cNvSpPr>
          <p:nvPr>
            <p:ph type="title"/>
          </p:nvPr>
        </p:nvSpPr>
        <p:spPr>
          <a:xfrm>
            <a:off x="1085409" y="3147530"/>
            <a:ext cx="10111980" cy="1397124"/>
          </a:xfrm>
        </p:spPr>
        <p:txBody>
          <a:bodyPr>
            <a:noAutofit/>
          </a:bodyPr>
          <a:lstStyle/>
          <a:p>
            <a:r>
              <a:rPr lang="en-US" dirty="0"/>
              <a:t>What happens if a government body does not comply with transparency requirements?</a:t>
            </a:r>
          </a:p>
        </p:txBody>
      </p:sp>
    </p:spTree>
    <p:extLst>
      <p:ext uri="{BB962C8B-B14F-4D97-AF65-F5344CB8AC3E}">
        <p14:creationId xmlns:p14="http://schemas.microsoft.com/office/powerpoint/2010/main" val="1287837276"/>
      </p:ext>
    </p:extLst>
  </p:cSld>
  <p:clrMapOvr>
    <a:masterClrMapping/>
  </p:clrMapOvr>
  <p:transition>
    <p:fade thruBlk="1"/>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5442"/>
            <a:ext cx="9692640" cy="1397124"/>
          </a:xfrm>
        </p:spPr>
        <p:txBody>
          <a:bodyPr>
            <a:normAutofit/>
          </a:bodyPr>
          <a:lstStyle/>
          <a:p>
            <a:r>
              <a:rPr lang="en-US" dirty="0">
                <a:solidFill>
                  <a:srgbClr val="5194BA"/>
                </a:solidFill>
              </a:rPr>
              <a:t>Penalties and sanctions</a:t>
            </a:r>
          </a:p>
        </p:txBody>
      </p:sp>
      <p:sp>
        <p:nvSpPr>
          <p:cNvPr id="3" name="TextBox 2"/>
          <p:cNvSpPr txBox="1"/>
          <p:nvPr/>
        </p:nvSpPr>
        <p:spPr>
          <a:xfrm>
            <a:off x="1261872" y="1893869"/>
            <a:ext cx="9438212" cy="5016758"/>
          </a:xfrm>
          <a:prstGeom prst="rect">
            <a:avLst/>
          </a:prstGeom>
          <a:no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ea typeface="+mn-ea"/>
                <a:cs typeface="+mn-cs"/>
              </a:rPr>
              <a:t>The law provides for civil lawsuits. Complaints can also be filed with the IPIB.</a:t>
            </a: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srgbClr val="000000"/>
              </a:solidFill>
              <a:effectLst/>
              <a:uLnTx/>
              <a:uFillTx/>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dirty="0">
                <a:solidFill>
                  <a:srgbClr val="000000"/>
                </a:solidFill>
              </a:rPr>
              <a:t>Penalties</a:t>
            </a:r>
          </a:p>
          <a:p>
            <a:pPr marL="800100" lvl="1" indent="-342900">
              <a:buFont typeface="Arial" panose="020B0604020202020204" pitchFamily="34" charset="0"/>
              <a:buChar char="•"/>
              <a:defRPr/>
            </a:pPr>
            <a:r>
              <a:rPr lang="en-US" sz="2000" dirty="0">
                <a:solidFill>
                  <a:srgbClr val="000000"/>
                </a:solidFill>
              </a:rPr>
              <a:t>Fees (Chapter 21) - $500-$2,500, $5,000-$12,500 for knowing participation</a:t>
            </a:r>
          </a:p>
          <a:p>
            <a:pPr marL="800100" lvl="1" indent="-342900">
              <a:buFont typeface="Arial" panose="020B0604020202020204" pitchFamily="34" charset="0"/>
              <a:buChar char="•"/>
              <a:defRPr/>
            </a:pPr>
            <a:r>
              <a:rPr lang="en-US" sz="2000" dirty="0">
                <a:solidFill>
                  <a:srgbClr val="000000"/>
                </a:solidFill>
              </a:rPr>
              <a:t>Fees (Chapter 22) - $100-$500, $1,000-$2,500 for knowing participation</a:t>
            </a:r>
          </a:p>
          <a:p>
            <a:pPr marL="800100" lvl="1" indent="-342900">
              <a:buFont typeface="Arial" panose="020B0604020202020204" pitchFamily="34" charset="0"/>
              <a:buChar char="•"/>
              <a:defRPr/>
            </a:pPr>
            <a:r>
              <a:rPr lang="en-US" sz="2000" dirty="0">
                <a:solidFill>
                  <a:srgbClr val="000000"/>
                </a:solidFill>
              </a:rPr>
              <a:t>Other Penalties - may issue an injunction ordering compliance, order payment of costs/attorney fees, and remove repeat violators</a:t>
            </a:r>
          </a:p>
          <a:p>
            <a:pPr marR="0" lvl="0" algn="l" defTabSz="457200" rtl="0" eaLnBrk="1" fontAlgn="auto" latinLnBrk="0" hangingPunct="1">
              <a:lnSpc>
                <a:spcPct val="100000"/>
              </a:lnSpc>
              <a:spcBef>
                <a:spcPts val="0"/>
              </a:spcBef>
              <a:spcAft>
                <a:spcPts val="0"/>
              </a:spcAft>
              <a:buClrTx/>
              <a:buSzTx/>
              <a:tabLst/>
              <a:defRPr/>
            </a:pPr>
            <a:endParaRPr kumimoji="0" lang="en-US" sz="2000" b="0" i="0" u="none" strike="noStrike" kern="1200" cap="none" spc="0" normalizeH="0" baseline="0" noProof="0" dirty="0">
              <a:ln>
                <a:noFill/>
              </a:ln>
              <a:solidFill>
                <a:srgbClr val="000000"/>
              </a:solidFill>
              <a:effectLst/>
              <a:uLnTx/>
              <a:uFillTx/>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ea typeface="+mn-ea"/>
                <a:cs typeface="+mn-cs"/>
              </a:rPr>
              <a:t>Ignorance of the law is not a defense, but damages will not be assessed against officials who</a:t>
            </a: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ea typeface="+mn-ea"/>
                <a:cs typeface="+mn-cs"/>
              </a:rPr>
              <a:t>voted against the violation, </a:t>
            </a: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ea typeface="+mn-ea"/>
                <a:cs typeface="+mn-cs"/>
              </a:rPr>
              <a:t>refused to participate in the violation, </a:t>
            </a:r>
          </a:p>
          <a:p>
            <a:pPr marL="800100" marR="0" lvl="1"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ea typeface="+mn-ea"/>
                <a:cs typeface="+mn-cs"/>
              </a:rPr>
              <a:t>engaged in efforts to resist the violation, or </a:t>
            </a:r>
          </a:p>
          <a:p>
            <a:pPr marL="800100" lvl="1" indent="-342900">
              <a:buFont typeface="Arial" panose="020B0604020202020204" pitchFamily="34" charset="0"/>
              <a:buChar char="•"/>
              <a:defRPr/>
            </a:pPr>
            <a:r>
              <a:rPr kumimoji="0" lang="en-US" sz="2000" b="0" i="0" u="none" strike="noStrike" kern="1200" cap="none" spc="0" normalizeH="0" baseline="0" noProof="0" dirty="0">
                <a:ln>
                  <a:noFill/>
                </a:ln>
                <a:solidFill>
                  <a:srgbClr val="000000"/>
                </a:solidFill>
                <a:effectLst/>
                <a:uLnTx/>
                <a:uFillTx/>
                <a:ea typeface="+mn-ea"/>
                <a:cs typeface="+mn-cs"/>
              </a:rPr>
              <a:t>relied upon a formal opinion of the attorney general, the advice of an attorney provided in writing or memorialized in a meeting or the Iowa Public Information Board. </a:t>
            </a:r>
            <a:r>
              <a:rPr lang="en-US" sz="2000" dirty="0">
                <a:solidFill>
                  <a:srgbClr val="000000"/>
                </a:solidFill>
              </a:rPr>
              <a:t>Iowa Code § 21.6.</a:t>
            </a:r>
          </a:p>
        </p:txBody>
      </p:sp>
    </p:spTree>
    <p:extLst>
      <p:ext uri="{BB962C8B-B14F-4D97-AF65-F5344CB8AC3E}">
        <p14:creationId xmlns:p14="http://schemas.microsoft.com/office/powerpoint/2010/main" val="3028542020"/>
      </p:ext>
    </p:extLst>
  </p:cSld>
  <p:clrMapOvr>
    <a:masterClrMapping/>
  </p:clrMapOvr>
  <p:transition>
    <p:fade thruBlk="1"/>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CCFE68-97A0-4E62-857C-8897AF8F86ED}"/>
              </a:ext>
            </a:extLst>
          </p:cNvPr>
          <p:cNvSpPr>
            <a:spLocks noGrp="1"/>
          </p:cNvSpPr>
          <p:nvPr>
            <p:ph type="title"/>
          </p:nvPr>
        </p:nvSpPr>
        <p:spPr/>
        <p:txBody>
          <a:bodyPr/>
          <a:lstStyle/>
          <a:p>
            <a:r>
              <a:rPr lang="en-US" dirty="0"/>
              <a:t>Contact us with any questions</a:t>
            </a:r>
          </a:p>
        </p:txBody>
      </p:sp>
      <p:sp>
        <p:nvSpPr>
          <p:cNvPr id="3" name="Content Placeholder 2">
            <a:extLst>
              <a:ext uri="{FF2B5EF4-FFF2-40B4-BE49-F238E27FC236}">
                <a16:creationId xmlns:a16="http://schemas.microsoft.com/office/drawing/2014/main" id="{F95B5EA0-CFA6-4566-93E8-D41F06FA0750}"/>
              </a:ext>
            </a:extLst>
          </p:cNvPr>
          <p:cNvSpPr>
            <a:spLocks noGrp="1"/>
          </p:cNvSpPr>
          <p:nvPr>
            <p:ph idx="1"/>
          </p:nvPr>
        </p:nvSpPr>
        <p:spPr>
          <a:xfrm>
            <a:off x="1261872" y="2470485"/>
            <a:ext cx="8595360" cy="4351337"/>
          </a:xfrm>
        </p:spPr>
        <p:txBody>
          <a:bodyPr/>
          <a:lstStyle/>
          <a:p>
            <a:pPr marL="0" indent="0">
              <a:buNone/>
            </a:pPr>
            <a:r>
              <a:rPr lang="en-US" sz="4000" dirty="0">
                <a:solidFill>
                  <a:srgbClr val="000000"/>
                </a:solidFill>
              </a:rPr>
              <a:t>              ipib.iowa.gov</a:t>
            </a:r>
          </a:p>
          <a:p>
            <a:pPr marL="0" indent="0">
              <a:buNone/>
            </a:pPr>
            <a:endParaRPr lang="en-US" sz="4000" dirty="0">
              <a:solidFill>
                <a:srgbClr val="000000"/>
              </a:solidFill>
            </a:endParaRPr>
          </a:p>
          <a:p>
            <a:pPr marL="0" indent="0">
              <a:buNone/>
            </a:pPr>
            <a:r>
              <a:rPr lang="en-US" sz="4000" dirty="0">
                <a:solidFill>
                  <a:srgbClr val="000000"/>
                </a:solidFill>
              </a:rPr>
              <a:t>              ipib@iowa.gov</a:t>
            </a:r>
          </a:p>
          <a:p>
            <a:pPr marL="0" indent="0" algn="ctr">
              <a:buNone/>
            </a:pPr>
            <a:endParaRPr lang="en-US" sz="4000" dirty="0">
              <a:solidFill>
                <a:srgbClr val="000000"/>
              </a:solidFill>
            </a:endParaRPr>
          </a:p>
          <a:p>
            <a:pPr marL="0" indent="0">
              <a:buNone/>
            </a:pPr>
            <a:r>
              <a:rPr lang="en-US" sz="4000" dirty="0">
                <a:solidFill>
                  <a:srgbClr val="000000"/>
                </a:solidFill>
              </a:rPr>
              <a:t>              515-393-8339</a:t>
            </a:r>
          </a:p>
          <a:p>
            <a:endParaRPr lang="en-US" dirty="0"/>
          </a:p>
        </p:txBody>
      </p:sp>
      <p:pic>
        <p:nvPicPr>
          <p:cNvPr id="5" name="Graphic 4" descr="Email">
            <a:extLst>
              <a:ext uri="{FF2B5EF4-FFF2-40B4-BE49-F238E27FC236}">
                <a16:creationId xmlns:a16="http://schemas.microsoft.com/office/drawing/2014/main" id="{7AA5F78A-26FD-4F8D-B686-57A88D7C072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029329" y="3908300"/>
            <a:ext cx="914400" cy="914400"/>
          </a:xfrm>
          <a:prstGeom prst="rect">
            <a:avLst/>
          </a:prstGeom>
        </p:spPr>
      </p:pic>
      <p:pic>
        <p:nvPicPr>
          <p:cNvPr id="7" name="Graphic 6" descr="Internet">
            <a:extLst>
              <a:ext uri="{FF2B5EF4-FFF2-40B4-BE49-F238E27FC236}">
                <a16:creationId xmlns:a16="http://schemas.microsoft.com/office/drawing/2014/main" id="{07CFE797-9EA9-4BFC-BB15-D78F557C2BDB}"/>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029329" y="2367134"/>
            <a:ext cx="914400" cy="914400"/>
          </a:xfrm>
          <a:prstGeom prst="rect">
            <a:avLst/>
          </a:prstGeom>
        </p:spPr>
      </p:pic>
      <p:pic>
        <p:nvPicPr>
          <p:cNvPr id="9" name="Graphic 8" descr="Telephone">
            <a:extLst>
              <a:ext uri="{FF2B5EF4-FFF2-40B4-BE49-F238E27FC236}">
                <a16:creationId xmlns:a16="http://schemas.microsoft.com/office/drawing/2014/main" id="{4DB42D81-80CA-469E-A86C-E8C2DAE99536}"/>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029329" y="5490408"/>
            <a:ext cx="914400" cy="914400"/>
          </a:xfrm>
          <a:prstGeom prst="rect">
            <a:avLst/>
          </a:prstGeom>
        </p:spPr>
      </p:pic>
    </p:spTree>
    <p:extLst>
      <p:ext uri="{BB962C8B-B14F-4D97-AF65-F5344CB8AC3E}">
        <p14:creationId xmlns:p14="http://schemas.microsoft.com/office/powerpoint/2010/main" val="17035991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Governmental Bodies</a:t>
            </a:r>
          </a:p>
        </p:txBody>
      </p:sp>
      <p:sp>
        <p:nvSpPr>
          <p:cNvPr id="3" name="TextBox 2"/>
          <p:cNvSpPr txBox="1"/>
          <p:nvPr/>
        </p:nvSpPr>
        <p:spPr>
          <a:xfrm>
            <a:off x="1102936" y="1830693"/>
            <a:ext cx="9260264" cy="4939814"/>
          </a:xfrm>
          <a:prstGeom prst="rect">
            <a:avLst/>
          </a:prstGeom>
          <a:noFill/>
        </p:spPr>
        <p:txBody>
          <a:bodyPr wrap="square" rtlCol="0">
            <a:spAutoFit/>
          </a:bodyPr>
          <a:lstStyle/>
          <a:p>
            <a:pPr marL="800100" lvl="1" indent="-342900">
              <a:buFont typeface="Arial" panose="020B0604020202020204" pitchFamily="34" charset="0"/>
              <a:buChar char="•"/>
            </a:pPr>
            <a:r>
              <a:rPr lang="en-US" sz="2100" dirty="0">
                <a:solidFill>
                  <a:srgbClr val="000000"/>
                </a:solidFill>
              </a:rPr>
              <a:t>Boards, Councils and Commissions created by law or appointed by other governing bodies</a:t>
            </a:r>
          </a:p>
          <a:p>
            <a:pPr marL="742950" lvl="1" indent="-285750">
              <a:buFont typeface="Arial" panose="020B0604020202020204" pitchFamily="34" charset="0"/>
              <a:buChar char="•"/>
            </a:pPr>
            <a:r>
              <a:rPr lang="en-US" sz="2100" dirty="0">
                <a:solidFill>
                  <a:srgbClr val="000000"/>
                </a:solidFill>
              </a:rPr>
              <a:t>Bodies created by the Board of Regents or a president of a university </a:t>
            </a:r>
          </a:p>
          <a:p>
            <a:pPr marL="742950" lvl="1" indent="-285750">
              <a:buFont typeface="Arial" panose="020B0604020202020204" pitchFamily="34" charset="0"/>
              <a:buChar char="•"/>
            </a:pPr>
            <a:r>
              <a:rPr lang="en-US" sz="2100" dirty="0">
                <a:solidFill>
                  <a:srgbClr val="000000"/>
                </a:solidFill>
              </a:rPr>
              <a:t>Advisory boards, advisory commissions, and task forces created by state or local governments to develop and make public policy recommendations </a:t>
            </a:r>
          </a:p>
          <a:p>
            <a:pPr marL="742950" lvl="1" indent="-285750">
              <a:buFont typeface="Arial" panose="020B0604020202020204" pitchFamily="34" charset="0"/>
              <a:buChar char="•"/>
            </a:pPr>
            <a:r>
              <a:rPr lang="en-US" sz="2100" dirty="0">
                <a:solidFill>
                  <a:srgbClr val="000000"/>
                </a:solidFill>
              </a:rPr>
              <a:t>Non-profit corporations (other than a fair) who are supported with property tax revenue and licensed to conduct pari-mutual betting</a:t>
            </a:r>
          </a:p>
          <a:p>
            <a:pPr marL="742950" lvl="1" indent="-285750">
              <a:buFont typeface="Arial" panose="020B0604020202020204" pitchFamily="34" charset="0"/>
              <a:buChar char="•"/>
            </a:pPr>
            <a:r>
              <a:rPr lang="en-US" sz="2100" dirty="0">
                <a:solidFill>
                  <a:srgbClr val="000000"/>
                </a:solidFill>
              </a:rPr>
              <a:t>Non-profit corporations licensed for gambling pursuant to chapter 99F</a:t>
            </a:r>
          </a:p>
          <a:p>
            <a:pPr marL="742950" lvl="1" indent="-285750">
              <a:buFont typeface="Arial" panose="020B0604020202020204" pitchFamily="34" charset="0"/>
              <a:buChar char="•"/>
            </a:pPr>
            <a:r>
              <a:rPr lang="en-US" sz="2100" dirty="0">
                <a:solidFill>
                  <a:srgbClr val="000000"/>
                </a:solidFill>
              </a:rPr>
              <a:t>Governing bodies of drainage or levee districts </a:t>
            </a:r>
          </a:p>
          <a:p>
            <a:pPr marL="742950" lvl="1" indent="-285750">
              <a:buFont typeface="Arial" panose="020B0604020202020204" pitchFamily="34" charset="0"/>
              <a:buChar char="•"/>
            </a:pPr>
            <a:r>
              <a:rPr lang="en-US" sz="2100" dirty="0">
                <a:solidFill>
                  <a:srgbClr val="000000"/>
                </a:solidFill>
              </a:rPr>
              <a:t>Advisory boards, advisory commissions, advisory committees, task forces created through 28E agreements or by statute or executive order of state or subdivision to develop and make recommendations on public policy</a:t>
            </a:r>
          </a:p>
          <a:p>
            <a:pPr lvl="1"/>
            <a:r>
              <a:rPr lang="en-US" sz="2100" b="1" dirty="0">
                <a:solidFill>
                  <a:srgbClr val="000000"/>
                </a:solidFill>
              </a:rPr>
              <a:t>Iowa Code § 21.2</a:t>
            </a:r>
          </a:p>
        </p:txBody>
      </p:sp>
    </p:spTree>
    <p:extLst>
      <p:ext uri="{BB962C8B-B14F-4D97-AF65-F5344CB8AC3E}">
        <p14:creationId xmlns:p14="http://schemas.microsoft.com/office/powerpoint/2010/main" val="989157012"/>
      </p:ext>
    </p:extLst>
  </p:cSld>
  <p:clrMapOvr>
    <a:masterClrMapping/>
  </p:clrMapOvr>
  <p:transition>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C13F31EA-6FA0-463A-B7A0-57534EA0B616}"/>
              </a:ext>
            </a:extLst>
          </p:cNvPr>
          <p:cNvPicPr>
            <a:picLocks noChangeAspect="1"/>
          </p:cNvPicPr>
          <p:nvPr/>
        </p:nvPicPr>
        <p:blipFill rotWithShape="1">
          <a:blip r:embed="rId3"/>
          <a:srcRect b="938"/>
          <a:stretch/>
        </p:blipFill>
        <p:spPr>
          <a:xfrm>
            <a:off x="707010" y="669302"/>
            <a:ext cx="10337659" cy="5797485"/>
          </a:xfrm>
          <a:prstGeom prst="rect">
            <a:avLst/>
          </a:prstGeom>
        </p:spPr>
      </p:pic>
    </p:spTree>
    <p:extLst>
      <p:ext uri="{BB962C8B-B14F-4D97-AF65-F5344CB8AC3E}">
        <p14:creationId xmlns:p14="http://schemas.microsoft.com/office/powerpoint/2010/main" val="4154872967"/>
      </p:ext>
    </p:extLst>
  </p:cSld>
  <p:clrMapOvr>
    <a:masterClrMapping/>
  </p:clrMapOvr>
  <p:transition>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418AB3"/>
                </a:solidFill>
              </a:rPr>
              <a:t>Best Practices</a:t>
            </a:r>
          </a:p>
        </p:txBody>
      </p:sp>
      <p:sp>
        <p:nvSpPr>
          <p:cNvPr id="3" name="TextBox 2"/>
          <p:cNvSpPr txBox="1"/>
          <p:nvPr/>
        </p:nvSpPr>
        <p:spPr>
          <a:xfrm>
            <a:off x="980388" y="2607720"/>
            <a:ext cx="9438915" cy="2862322"/>
          </a:xfrm>
          <a:prstGeom prst="rect">
            <a:avLst/>
          </a:prstGeom>
          <a:noFill/>
        </p:spPr>
        <p:txBody>
          <a:bodyPr wrap="square" rtlCol="0">
            <a:spAutoFit/>
          </a:bodyPr>
          <a:lstStyle/>
          <a:p>
            <a:pPr marL="742950" lvl="1" indent="-285750">
              <a:buFont typeface="Arial" panose="020B0604020202020204" pitchFamily="34" charset="0"/>
              <a:buChar char="•"/>
            </a:pPr>
            <a:r>
              <a:rPr lang="en-US" sz="2100" dirty="0">
                <a:solidFill>
                  <a:srgbClr val="000000"/>
                </a:solidFill>
              </a:rPr>
              <a:t>While some ad hoc committees, advisory boards or task forces may not be required to be open, they are encouraged to do so as a matter of good public policy. </a:t>
            </a:r>
          </a:p>
          <a:p>
            <a:pPr marL="742950" lvl="1" indent="-285750">
              <a:buFont typeface="Arial" panose="020B0604020202020204" pitchFamily="34" charset="0"/>
              <a:buChar char="•"/>
            </a:pPr>
            <a:endParaRPr lang="en-US" sz="2100" dirty="0">
              <a:solidFill>
                <a:srgbClr val="000000"/>
              </a:solidFill>
            </a:endParaRPr>
          </a:p>
          <a:p>
            <a:pPr marL="742950" lvl="1" indent="-285750">
              <a:buFont typeface="Arial" panose="020B0604020202020204" pitchFamily="34" charset="0"/>
              <a:buChar char="•"/>
            </a:pPr>
            <a:r>
              <a:rPr lang="en-US" sz="2100" dirty="0">
                <a:solidFill>
                  <a:srgbClr val="000000"/>
                </a:solidFill>
              </a:rPr>
              <a:t>Allowing the public to observe the deliberations will add to the “buy in” necessary to enact any decision or recommendation made by the body.</a:t>
            </a:r>
          </a:p>
          <a:p>
            <a:pPr lvl="1"/>
            <a:endParaRPr lang="en-US" dirty="0">
              <a:solidFill>
                <a:srgbClr val="000000"/>
              </a:solidFill>
            </a:endParaRPr>
          </a:p>
          <a:p>
            <a:pPr lvl="1"/>
            <a:endParaRPr lang="en-US" dirty="0">
              <a:solidFill>
                <a:srgbClr val="000000"/>
              </a:solidFill>
            </a:endParaRPr>
          </a:p>
          <a:p>
            <a:endParaRPr lang="en-US" dirty="0">
              <a:solidFill>
                <a:srgbClr val="000000"/>
              </a:solidFill>
            </a:endParaRPr>
          </a:p>
        </p:txBody>
      </p:sp>
    </p:spTree>
    <p:extLst>
      <p:ext uri="{BB962C8B-B14F-4D97-AF65-F5344CB8AC3E}">
        <p14:creationId xmlns:p14="http://schemas.microsoft.com/office/powerpoint/2010/main" val="3609785948"/>
      </p:ext>
    </p:extLst>
  </p:cSld>
  <p:clrMapOvr>
    <a:masterClrMapping/>
  </p:clrMapOvr>
  <p:transition>
    <p:fade thruBlk="1"/>
  </p:transition>
</p:sld>
</file>

<file path=ppt/theme/theme1.xml><?xml version="1.0" encoding="utf-8"?>
<a:theme xmlns:a="http://schemas.openxmlformats.org/drawingml/2006/main" name="View">
  <a:themeElements>
    <a:clrScheme name="View">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3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7B713C7F-58B7-4AE9-B361-B13EB9EC4C0C}"/>
    </a:ext>
  </a:extLst>
</a:theme>
</file>

<file path=ppt/theme/theme2.xml><?xml version="1.0" encoding="utf-8"?>
<a:theme xmlns:a="http://schemas.openxmlformats.org/drawingml/2006/main" name="1_View">
  <a:themeElements>
    <a:clrScheme name="Custom 2">
      <a:dk1>
        <a:srgbClr val="DF5327"/>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3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7B713C7F-58B7-4AE9-B361-B13EB9EC4C0C}"/>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TM03457515[[fn=View]]</Template>
  <TotalTime>0</TotalTime>
  <Words>5523</Words>
  <Application>Microsoft Office PowerPoint</Application>
  <PresentationFormat>Widescreen</PresentationFormat>
  <Paragraphs>470</Paragraphs>
  <Slides>64</Slides>
  <Notes>44</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64</vt:i4>
      </vt:variant>
    </vt:vector>
  </HeadingPairs>
  <TitlesOfParts>
    <vt:vector size="71" baseType="lpstr">
      <vt:lpstr>Arial</vt:lpstr>
      <vt:lpstr>Calibri</vt:lpstr>
      <vt:lpstr>var(--font-display-face)</vt:lpstr>
      <vt:lpstr>Wingdings</vt:lpstr>
      <vt:lpstr>Wingdings 2</vt:lpstr>
      <vt:lpstr>View</vt:lpstr>
      <vt:lpstr>1_View</vt:lpstr>
      <vt:lpstr>Iowa Sunshine Laws</vt:lpstr>
      <vt:lpstr>DISCLAIMER</vt:lpstr>
      <vt:lpstr>PowerPoint Presentation</vt:lpstr>
      <vt:lpstr>History</vt:lpstr>
      <vt:lpstr>Road map to open meetings</vt:lpstr>
      <vt:lpstr>Are you a governmental body?</vt:lpstr>
      <vt:lpstr>Governmental Bodies</vt:lpstr>
      <vt:lpstr>PowerPoint Presentation</vt:lpstr>
      <vt:lpstr>Best Practices</vt:lpstr>
      <vt:lpstr>Are you holding a meeting?</vt:lpstr>
      <vt:lpstr>Meetings</vt:lpstr>
      <vt:lpstr>Best practice</vt:lpstr>
      <vt:lpstr>Deliberation</vt:lpstr>
      <vt:lpstr>SOCIAL GATHERINGS</vt:lpstr>
      <vt:lpstr>MINISTERIAL Purposes</vt:lpstr>
      <vt:lpstr>Best Practice</vt:lpstr>
      <vt:lpstr>EMAIL and text</vt:lpstr>
      <vt:lpstr>Are you complying with all legal requirements for a meeting?</vt:lpstr>
      <vt:lpstr>notice</vt:lpstr>
      <vt:lpstr>AGENDAS</vt:lpstr>
      <vt:lpstr>Minutes</vt:lpstr>
      <vt:lpstr>electronic access to meetings - 21.8</vt:lpstr>
      <vt:lpstr>Public participation</vt:lpstr>
      <vt:lpstr>Public rights at open meeting</vt:lpstr>
      <vt:lpstr>Are you holding a closed session?</vt:lpstr>
      <vt:lpstr>Closed Sessions</vt:lpstr>
      <vt:lpstr>Closed Sessions (cont.)</vt:lpstr>
      <vt:lpstr>Closed Sessions (cont.)</vt:lpstr>
      <vt:lpstr>Closed Sessions (cont.)</vt:lpstr>
      <vt:lpstr>Closed Sessions (cont.)</vt:lpstr>
      <vt:lpstr>Closed Session procedures</vt:lpstr>
      <vt:lpstr>Exempt sessions</vt:lpstr>
      <vt:lpstr>PowerPoint Presentation</vt:lpstr>
      <vt:lpstr>Road map to public records</vt:lpstr>
      <vt:lpstr>What is a public record?</vt:lpstr>
      <vt:lpstr>PUBLIC RECORDS</vt:lpstr>
      <vt:lpstr>Public records – Public and private</vt:lpstr>
      <vt:lpstr>BEST PRACTICES</vt:lpstr>
      <vt:lpstr>Who can obtain public records?</vt:lpstr>
      <vt:lpstr>Who has the right to examine public records?</vt:lpstr>
      <vt:lpstr>Must a request be by an identifiable individual?</vt:lpstr>
      <vt:lpstr>How does a government body comply with legal requirements for producing public records? </vt:lpstr>
      <vt:lpstr>Designate a lawful custodian</vt:lpstr>
      <vt:lpstr>Respond to the request for records</vt:lpstr>
      <vt:lpstr>Respond to the request for records</vt:lpstr>
      <vt:lpstr>Supervision and Fees for production</vt:lpstr>
      <vt:lpstr>Supervision and Fees for production</vt:lpstr>
      <vt:lpstr>Fees - attorney Review of public records</vt:lpstr>
      <vt:lpstr>Is redaction required?</vt:lpstr>
      <vt:lpstr>What Exemptions exist for production of public records – aka confidential records?</vt:lpstr>
      <vt:lpstr>Confidential Records</vt:lpstr>
      <vt:lpstr>common exemptions, cont.</vt:lpstr>
      <vt:lpstr>Confidential Personnel Records - 22.7(11)</vt:lpstr>
      <vt:lpstr>Persons Outside Government -  22.7(18)</vt:lpstr>
      <vt:lpstr>Persons Outside Government -  22.7(18)</vt:lpstr>
      <vt:lpstr>“Draft” Records - 22.7(65)</vt:lpstr>
      <vt:lpstr>23AO:0008 Draft Documents</vt:lpstr>
      <vt:lpstr>Police Investigative Files - 22.7(5)</vt:lpstr>
      <vt:lpstr>Police Investigative Files - 22.7(5)</vt:lpstr>
      <vt:lpstr>Settlement Records - 22.13</vt:lpstr>
      <vt:lpstr>Release of Confidential Records</vt:lpstr>
      <vt:lpstr>What happens if a government body does not comply with transparency requirements?</vt:lpstr>
      <vt:lpstr>Penalties and sanctions</vt:lpstr>
      <vt:lpstr>Contact us with any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2025-07-30T15:42:53Z</dcterms:created>
  <dcterms:modified xsi:type="dcterms:W3CDTF">2025-12-03T17:05:20Z</dcterms:modified>
</cp:coreProperties>
</file>